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6"/>
    <p:sldId id="257" r:id="rId57"/>
    <p:sldId id="258" r:id="rId58"/>
    <p:sldId id="259" r:id="rId59"/>
    <p:sldId id="260" r:id="rId60"/>
    <p:sldId id="261" r:id="rId61"/>
    <p:sldId id="262" r:id="rId62"/>
    <p:sldId id="263" r:id="rId63"/>
    <p:sldId id="264" r:id="rId64"/>
    <p:sldId id="265" r:id="rId65"/>
    <p:sldId id="266" r:id="rId66"/>
    <p:sldId id="267" r:id="rId67"/>
    <p:sldId id="268" r:id="rId6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latsi" charset="1" panose="00000500000000000000"/>
      <p:regular r:id="rId10"/>
    </p:embeddedFont>
    <p:embeddedFont>
      <p:font typeface="Times New Roman" charset="1" panose="02030502070405020303"/>
      <p:regular r:id="rId11"/>
    </p:embeddedFont>
    <p:embeddedFont>
      <p:font typeface="Times New Roman Bold" charset="1" panose="02030802070405020303"/>
      <p:regular r:id="rId12"/>
    </p:embeddedFont>
    <p:embeddedFont>
      <p:font typeface="Times New Roman Italics" charset="1" panose="02030502070405090303"/>
      <p:regular r:id="rId13"/>
    </p:embeddedFont>
    <p:embeddedFont>
      <p:font typeface="Times New Roman Bold Italics" charset="1" panose="02030802070405090303"/>
      <p:regular r:id="rId14"/>
    </p:embeddedFont>
    <p:embeddedFont>
      <p:font typeface="Times New Roman Medium" charset="1" panose="02030502070405020303"/>
      <p:regular r:id="rId15"/>
    </p:embeddedFont>
    <p:embeddedFont>
      <p:font typeface="Times New Roman Medium Italics" charset="1" panose="02030502070405090303"/>
      <p:regular r:id="rId16"/>
    </p:embeddedFont>
    <p:embeddedFont>
      <p:font typeface="Times New Roman Semi-Bold" charset="1" panose="02030702070405020303"/>
      <p:regular r:id="rId17"/>
    </p:embeddedFont>
    <p:embeddedFont>
      <p:font typeface="Times New Roman Semi-Bold Italics" charset="1" panose="02030702070405090303"/>
      <p:regular r:id="rId18"/>
    </p:embeddedFont>
    <p:embeddedFont>
      <p:font typeface="Times New Roman Ultra-Bold" charset="1" panose="02030902070405020303"/>
      <p:regular r:id="rId19"/>
    </p:embeddedFont>
    <p:embeddedFont>
      <p:font typeface="Open Sans" charset="1" panose="020B0606030504020204"/>
      <p:regular r:id="rId20"/>
    </p:embeddedFont>
    <p:embeddedFont>
      <p:font typeface="Open Sans Bold" charset="1" panose="020B0806030504020204"/>
      <p:regular r:id="rId21"/>
    </p:embeddedFont>
    <p:embeddedFont>
      <p:font typeface="Open Sans Italics" charset="1" panose="020B0606030504020204"/>
      <p:regular r:id="rId22"/>
    </p:embeddedFont>
    <p:embeddedFont>
      <p:font typeface="Open Sans Bold Italics" charset="1" panose="020B0806030504020204"/>
      <p:regular r:id="rId23"/>
    </p:embeddedFont>
    <p:embeddedFont>
      <p:font typeface="Open Sans Light" charset="1" panose="020B0306030504020204"/>
      <p:regular r:id="rId24"/>
    </p:embeddedFont>
    <p:embeddedFont>
      <p:font typeface="Open Sans Light Italics" charset="1" panose="020B0306030504020204"/>
      <p:regular r:id="rId25"/>
    </p:embeddedFont>
    <p:embeddedFont>
      <p:font typeface="Open Sans Ultra-Bold" charset="1" panose="00000000000000000000"/>
      <p:regular r:id="rId26"/>
    </p:embeddedFont>
    <p:embeddedFont>
      <p:font typeface="Open Sans Ultra-Bold Italics" charset="1" panose="00000000000000000000"/>
      <p:regular r:id="rId27"/>
    </p:embeddedFont>
    <p:embeddedFont>
      <p:font typeface="Abhaya Libre" charset="1" panose="02000503000000000000"/>
      <p:regular r:id="rId28"/>
    </p:embeddedFont>
    <p:embeddedFont>
      <p:font typeface="Abhaya Libre Bold" charset="1" panose="02000803000000000000"/>
      <p:regular r:id="rId29"/>
    </p:embeddedFont>
    <p:embeddedFont>
      <p:font typeface="Abhaya Libre Italics" charset="1" panose="02000503000000000000"/>
      <p:regular r:id="rId30"/>
    </p:embeddedFont>
    <p:embeddedFont>
      <p:font typeface="Abhaya Libre Bold Italics" charset="1" panose="02000803000000000000"/>
      <p:regular r:id="rId31"/>
    </p:embeddedFont>
    <p:embeddedFont>
      <p:font typeface="Abhaya Libre Medium" charset="1" panose="02000603000000000000"/>
      <p:regular r:id="rId32"/>
    </p:embeddedFont>
    <p:embeddedFont>
      <p:font typeface="Abhaya Libre Medium Italics" charset="1" panose="02000603000000000000"/>
      <p:regular r:id="rId33"/>
    </p:embeddedFont>
    <p:embeddedFont>
      <p:font typeface="Abhaya Libre Semi-Bold" charset="1" panose="02000703000000000000"/>
      <p:regular r:id="rId34"/>
    </p:embeddedFont>
    <p:embeddedFont>
      <p:font typeface="Abhaya Libre Semi-Bold Italics" charset="1" panose="02000703000000000000"/>
      <p:regular r:id="rId35"/>
    </p:embeddedFont>
    <p:embeddedFont>
      <p:font typeface="Abhaya Libre Ultra-Bold" charset="1" panose="02000803000000000000"/>
      <p:regular r:id="rId36"/>
    </p:embeddedFont>
    <p:embeddedFont>
      <p:font typeface="Abhaya Libre Ultra-Bold Italics" charset="1" panose="02000803000000000000"/>
      <p:regular r:id="rId37"/>
    </p:embeddedFont>
    <p:embeddedFont>
      <p:font typeface="Montserrat" charset="1" panose="00000500000000000000"/>
      <p:regular r:id="rId38"/>
    </p:embeddedFont>
    <p:embeddedFont>
      <p:font typeface="Montserrat Bold" charset="1" panose="00000800000000000000"/>
      <p:regular r:id="rId39"/>
    </p:embeddedFont>
    <p:embeddedFont>
      <p:font typeface="Montserrat Italics" charset="1" panose="00000500000000000000"/>
      <p:regular r:id="rId40"/>
    </p:embeddedFont>
    <p:embeddedFont>
      <p:font typeface="Montserrat Bold Italics" charset="1" panose="00000800000000000000"/>
      <p:regular r:id="rId41"/>
    </p:embeddedFont>
    <p:embeddedFont>
      <p:font typeface="Montserrat Thin" charset="1" panose="00000300000000000000"/>
      <p:regular r:id="rId42"/>
    </p:embeddedFont>
    <p:embeddedFont>
      <p:font typeface="Montserrat Thin Italics" charset="1" panose="00000300000000000000"/>
      <p:regular r:id="rId43"/>
    </p:embeddedFont>
    <p:embeddedFont>
      <p:font typeface="Montserrat Extra-Light" charset="1" panose="00000300000000000000"/>
      <p:regular r:id="rId44"/>
    </p:embeddedFont>
    <p:embeddedFont>
      <p:font typeface="Montserrat Extra-Light Italics" charset="1" panose="00000300000000000000"/>
      <p:regular r:id="rId45"/>
    </p:embeddedFont>
    <p:embeddedFont>
      <p:font typeface="Montserrat Light" charset="1" panose="00000400000000000000"/>
      <p:regular r:id="rId46"/>
    </p:embeddedFont>
    <p:embeddedFont>
      <p:font typeface="Montserrat Light Italics" charset="1" panose="00000400000000000000"/>
      <p:regular r:id="rId47"/>
    </p:embeddedFont>
    <p:embeddedFont>
      <p:font typeface="Montserrat Medium" charset="1" panose="00000600000000000000"/>
      <p:regular r:id="rId48"/>
    </p:embeddedFont>
    <p:embeddedFont>
      <p:font typeface="Montserrat Medium Italics" charset="1" panose="00000600000000000000"/>
      <p:regular r:id="rId49"/>
    </p:embeddedFont>
    <p:embeddedFont>
      <p:font typeface="Montserrat Semi-Bold" charset="1" panose="00000700000000000000"/>
      <p:regular r:id="rId50"/>
    </p:embeddedFont>
    <p:embeddedFont>
      <p:font typeface="Montserrat Semi-Bold Italics" charset="1" panose="00000700000000000000"/>
      <p:regular r:id="rId51"/>
    </p:embeddedFont>
    <p:embeddedFont>
      <p:font typeface="Montserrat Ultra-Bold" charset="1" panose="00000900000000000000"/>
      <p:regular r:id="rId52"/>
    </p:embeddedFont>
    <p:embeddedFont>
      <p:font typeface="Montserrat Ultra-Bold Italics" charset="1" panose="00000900000000000000"/>
      <p:regular r:id="rId53"/>
    </p:embeddedFont>
    <p:embeddedFont>
      <p:font typeface="Montserrat Heavy" charset="1" panose="00000A00000000000000"/>
      <p:regular r:id="rId54"/>
    </p:embeddedFont>
    <p:embeddedFont>
      <p:font typeface="Montserrat Heavy Italics" charset="1" panose="00000A00000000000000"/>
      <p:regular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slides/slide1.xml" Type="http://schemas.openxmlformats.org/officeDocument/2006/relationships/slide"/><Relationship Id="rId57" Target="slides/slide2.xml" Type="http://schemas.openxmlformats.org/officeDocument/2006/relationships/slide"/><Relationship Id="rId58" Target="slides/slide3.xml" Type="http://schemas.openxmlformats.org/officeDocument/2006/relationships/slide"/><Relationship Id="rId59" Target="slides/slide4.xml" Type="http://schemas.openxmlformats.org/officeDocument/2006/relationships/slide"/><Relationship Id="rId6" Target="fonts/font6.fntdata" Type="http://schemas.openxmlformats.org/officeDocument/2006/relationships/font"/><Relationship Id="rId60" Target="slides/slide5.xml" Type="http://schemas.openxmlformats.org/officeDocument/2006/relationships/slide"/><Relationship Id="rId61" Target="slides/slide6.xml" Type="http://schemas.openxmlformats.org/officeDocument/2006/relationships/slide"/><Relationship Id="rId62" Target="slides/slide7.xml" Type="http://schemas.openxmlformats.org/officeDocument/2006/relationships/slide"/><Relationship Id="rId63" Target="slides/slide8.xml" Type="http://schemas.openxmlformats.org/officeDocument/2006/relationships/slide"/><Relationship Id="rId64" Target="slides/slide9.xml" Type="http://schemas.openxmlformats.org/officeDocument/2006/relationships/slide"/><Relationship Id="rId65" Target="slides/slide10.xml" Type="http://schemas.openxmlformats.org/officeDocument/2006/relationships/slide"/><Relationship Id="rId66" Target="slides/slide11.xml" Type="http://schemas.openxmlformats.org/officeDocument/2006/relationships/slide"/><Relationship Id="rId67" Target="slides/slide12.xml" Type="http://schemas.openxmlformats.org/officeDocument/2006/relationships/slide"/><Relationship Id="rId68" Target="slides/slide13.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31071" y="0"/>
            <a:ext cx="4239083" cy="10287000"/>
            <a:chOff x="0" y="0"/>
            <a:chExt cx="5652111" cy="13716000"/>
          </a:xfrm>
        </p:grpSpPr>
        <p:grpSp>
          <p:nvGrpSpPr>
            <p:cNvPr name="Group 3" id="3"/>
            <p:cNvGrpSpPr/>
            <p:nvPr/>
          </p:nvGrpSpPr>
          <p:grpSpPr>
            <a:xfrm rot="0">
              <a:off x="2826056" y="0"/>
              <a:ext cx="2826056" cy="13716000"/>
              <a:chOff x="0" y="0"/>
              <a:chExt cx="558233" cy="2709333"/>
            </a:xfrm>
          </p:grpSpPr>
          <p:sp>
            <p:nvSpPr>
              <p:cNvPr name="Freeform 4" id="4"/>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E0D9"/>
              </a:solidFill>
            </p:spPr>
          </p:sp>
          <p:sp>
            <p:nvSpPr>
              <p:cNvPr name="TextBox 5" id="5"/>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413028" y="0"/>
              <a:ext cx="2826056" cy="13716000"/>
              <a:chOff x="0" y="0"/>
              <a:chExt cx="558233" cy="2709333"/>
            </a:xfrm>
          </p:grpSpPr>
          <p:sp>
            <p:nvSpPr>
              <p:cNvPr name="Freeform 7" id="7"/>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9FC3D0"/>
              </a:solidFill>
            </p:spPr>
          </p:sp>
          <p:sp>
            <p:nvSpPr>
              <p:cNvPr name="TextBox 8" id="8"/>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0" y="0"/>
              <a:ext cx="2826056" cy="13716000"/>
              <a:chOff x="0" y="0"/>
              <a:chExt cx="558233" cy="2709333"/>
            </a:xfrm>
          </p:grpSpPr>
          <p:sp>
            <p:nvSpPr>
              <p:cNvPr name="Freeform 10" id="10"/>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C7C6"/>
              </a:solidFill>
            </p:spPr>
          </p:sp>
          <p:sp>
            <p:nvSpPr>
              <p:cNvPr name="TextBox 11" id="11"/>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sp>
        <p:nvSpPr>
          <p:cNvPr name="TextBox 12" id="12"/>
          <p:cNvSpPr txBox="true"/>
          <p:nvPr/>
        </p:nvSpPr>
        <p:spPr>
          <a:xfrm rot="0">
            <a:off x="7817620" y="3812462"/>
            <a:ext cx="6145380" cy="1236027"/>
          </a:xfrm>
          <a:prstGeom prst="rect">
            <a:avLst/>
          </a:prstGeom>
        </p:spPr>
        <p:txBody>
          <a:bodyPr anchor="t" rtlCol="false" tIns="0" lIns="0" bIns="0" rIns="0">
            <a:spAutoFit/>
          </a:bodyPr>
          <a:lstStyle/>
          <a:p>
            <a:pPr algn="ctr">
              <a:lnSpc>
                <a:spcPts val="7988"/>
              </a:lnSpc>
            </a:pPr>
            <a:r>
              <a:rPr lang="en-US" sz="8235">
                <a:solidFill>
                  <a:srgbClr val="000000"/>
                </a:solidFill>
                <a:latin typeface="Times New Roman"/>
              </a:rPr>
              <a:t>ANISHA A</a:t>
            </a:r>
          </a:p>
        </p:txBody>
      </p:sp>
      <p:sp>
        <p:nvSpPr>
          <p:cNvPr name="Freeform 13" id="13"/>
          <p:cNvSpPr/>
          <p:nvPr/>
        </p:nvSpPr>
        <p:spPr>
          <a:xfrm flipH="false" flipV="false" rot="0">
            <a:off x="12646898"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4208013" y="6488042"/>
            <a:ext cx="12625348" cy="2121279"/>
          </a:xfrm>
          <a:prstGeom prst="rect">
            <a:avLst/>
          </a:prstGeom>
        </p:spPr>
        <p:txBody>
          <a:bodyPr anchor="t" rtlCol="false" tIns="0" lIns="0" bIns="0" rIns="0">
            <a:spAutoFit/>
          </a:bodyPr>
          <a:lstStyle/>
          <a:p>
            <a:pPr algn="ctr">
              <a:lnSpc>
                <a:spcPts val="8029"/>
              </a:lnSpc>
            </a:pPr>
            <a:r>
              <a:rPr lang="en-US" sz="5735">
                <a:solidFill>
                  <a:srgbClr val="000000"/>
                </a:solidFill>
                <a:latin typeface="Times New Roman Bold"/>
              </a:rPr>
              <a:t>FINAL PROJECT</a:t>
            </a:r>
          </a:p>
          <a:p>
            <a:pPr algn="ctr">
              <a:lnSpc>
                <a:spcPts val="8029"/>
              </a:lnSpc>
            </a:pPr>
            <a:r>
              <a:rPr lang="en-US" sz="5735">
                <a:solidFill>
                  <a:srgbClr val="000000"/>
                </a:solidFill>
                <a:latin typeface="Times New Roman Bold"/>
              </a:rPr>
              <a:t>- Object Detection and Recognition</a:t>
            </a:r>
          </a:p>
        </p:txBody>
      </p:sp>
      <p:sp>
        <p:nvSpPr>
          <p:cNvPr name="Freeform 15" id="15"/>
          <p:cNvSpPr/>
          <p:nvPr/>
        </p:nvSpPr>
        <p:spPr>
          <a:xfrm flipH="false" flipV="false" rot="0">
            <a:off x="11118095" y="925830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627362" y="0"/>
            <a:ext cx="937061" cy="10287000"/>
            <a:chOff x="0" y="0"/>
            <a:chExt cx="246798" cy="2709333"/>
          </a:xfrm>
        </p:grpSpPr>
        <p:sp>
          <p:nvSpPr>
            <p:cNvPr name="Freeform 3" id="3"/>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4" id="4"/>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553980" y="2946411"/>
            <a:ext cx="503827" cy="50382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553980" y="6480234"/>
            <a:ext cx="503827" cy="50382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9703942" y="2946411"/>
            <a:ext cx="503827" cy="50382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9900082" y="6480234"/>
            <a:ext cx="503827" cy="50382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2553980" y="866775"/>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MODELLING</a:t>
            </a:r>
          </a:p>
        </p:txBody>
      </p:sp>
      <p:sp>
        <p:nvSpPr>
          <p:cNvPr name="TextBox 18" id="18"/>
          <p:cNvSpPr txBox="true"/>
          <p:nvPr/>
        </p:nvSpPr>
        <p:spPr>
          <a:xfrm rot="0">
            <a:off x="3260980" y="2786527"/>
            <a:ext cx="5652615" cy="1155214"/>
          </a:xfrm>
          <a:prstGeom prst="rect">
            <a:avLst/>
          </a:prstGeom>
        </p:spPr>
        <p:txBody>
          <a:bodyPr anchor="t" rtlCol="false" tIns="0" lIns="0" bIns="0" rIns="0">
            <a:spAutoFit/>
          </a:bodyPr>
          <a:lstStyle/>
          <a:p>
            <a:pPr>
              <a:lnSpc>
                <a:spcPts val="4697"/>
              </a:lnSpc>
            </a:pPr>
            <a:r>
              <a:rPr lang="en-US" sz="3355">
                <a:solidFill>
                  <a:srgbClr val="000000"/>
                </a:solidFill>
                <a:latin typeface="Alatsi Bold"/>
              </a:rPr>
              <a:t>Data Collection and Preprocessing:</a:t>
            </a:r>
          </a:p>
        </p:txBody>
      </p:sp>
      <p:sp>
        <p:nvSpPr>
          <p:cNvPr name="TextBox 19" id="19"/>
          <p:cNvSpPr txBox="true"/>
          <p:nvPr/>
        </p:nvSpPr>
        <p:spPr>
          <a:xfrm rot="0">
            <a:off x="3260980" y="4259032"/>
            <a:ext cx="6848358" cy="529992"/>
          </a:xfrm>
          <a:prstGeom prst="rect">
            <a:avLst/>
          </a:prstGeom>
        </p:spPr>
        <p:txBody>
          <a:bodyPr anchor="t" rtlCol="false" tIns="0" lIns="0" bIns="0" rIns="0">
            <a:spAutoFit/>
          </a:bodyPr>
          <a:lstStyle/>
          <a:p>
            <a:pPr>
              <a:lnSpc>
                <a:spcPts val="4369"/>
              </a:lnSpc>
            </a:pPr>
            <a:r>
              <a:rPr lang="en-US" sz="3121">
                <a:solidFill>
                  <a:srgbClr val="000000"/>
                </a:solidFill>
                <a:latin typeface="Alatsi Bold"/>
              </a:rPr>
              <a:t>data selection and data pre-processing</a:t>
            </a:r>
          </a:p>
        </p:txBody>
      </p:sp>
      <p:sp>
        <p:nvSpPr>
          <p:cNvPr name="TextBox 20" id="20"/>
          <p:cNvSpPr txBox="true"/>
          <p:nvPr/>
        </p:nvSpPr>
        <p:spPr>
          <a:xfrm rot="0">
            <a:off x="3260980" y="6310825"/>
            <a:ext cx="4489293" cy="1180801"/>
          </a:xfrm>
          <a:prstGeom prst="rect">
            <a:avLst/>
          </a:prstGeom>
        </p:spPr>
        <p:txBody>
          <a:bodyPr anchor="t" rtlCol="false" tIns="0" lIns="0" bIns="0" rIns="0">
            <a:spAutoFit/>
          </a:bodyPr>
          <a:lstStyle/>
          <a:p>
            <a:pPr>
              <a:lnSpc>
                <a:spcPts val="4741"/>
              </a:lnSpc>
            </a:pPr>
            <a:r>
              <a:rPr lang="en-US" sz="3386">
                <a:solidFill>
                  <a:srgbClr val="000000"/>
                </a:solidFill>
                <a:latin typeface="Alatsi Bold"/>
              </a:rPr>
              <a:t> Object Detection Model Integration:</a:t>
            </a:r>
          </a:p>
        </p:txBody>
      </p:sp>
      <p:sp>
        <p:nvSpPr>
          <p:cNvPr name="TextBox 21" id="21"/>
          <p:cNvSpPr txBox="true"/>
          <p:nvPr/>
        </p:nvSpPr>
        <p:spPr>
          <a:xfrm rot="0">
            <a:off x="3303637" y="7624067"/>
            <a:ext cx="6848358" cy="1634233"/>
          </a:xfrm>
          <a:prstGeom prst="rect">
            <a:avLst/>
          </a:prstGeom>
        </p:spPr>
        <p:txBody>
          <a:bodyPr anchor="t" rtlCol="false" tIns="0" lIns="0" bIns="0" rIns="0">
            <a:spAutoFit/>
          </a:bodyPr>
          <a:lstStyle/>
          <a:p>
            <a:pPr>
              <a:lnSpc>
                <a:spcPts val="4369"/>
              </a:lnSpc>
            </a:pPr>
            <a:r>
              <a:rPr lang="en-US" sz="3121">
                <a:solidFill>
                  <a:srgbClr val="000000"/>
                </a:solidFill>
                <a:latin typeface="Alatsi Bold"/>
              </a:rPr>
              <a:t>Model Selection, Dataset Augmentation, Fitting the model and Evaluation</a:t>
            </a:r>
          </a:p>
        </p:txBody>
      </p:sp>
      <p:sp>
        <p:nvSpPr>
          <p:cNvPr name="TextBox 22" id="22"/>
          <p:cNvSpPr txBox="true"/>
          <p:nvPr/>
        </p:nvSpPr>
        <p:spPr>
          <a:xfrm rot="0">
            <a:off x="10410942" y="2786527"/>
            <a:ext cx="5381802" cy="620394"/>
          </a:xfrm>
          <a:prstGeom prst="rect">
            <a:avLst/>
          </a:prstGeom>
        </p:spPr>
        <p:txBody>
          <a:bodyPr anchor="t" rtlCol="false" tIns="0" lIns="0" bIns="0" rIns="0">
            <a:spAutoFit/>
          </a:bodyPr>
          <a:lstStyle/>
          <a:p>
            <a:pPr>
              <a:lnSpc>
                <a:spcPts val="5180"/>
              </a:lnSpc>
            </a:pPr>
            <a:r>
              <a:rPr lang="en-US" sz="3700">
                <a:solidFill>
                  <a:srgbClr val="000000"/>
                </a:solidFill>
                <a:latin typeface="Alatsi Bold"/>
              </a:rPr>
              <a:t>GAN Training:</a:t>
            </a:r>
          </a:p>
        </p:txBody>
      </p:sp>
      <p:sp>
        <p:nvSpPr>
          <p:cNvPr name="TextBox 23" id="23"/>
          <p:cNvSpPr txBox="true"/>
          <p:nvPr/>
        </p:nvSpPr>
        <p:spPr>
          <a:xfrm rot="0">
            <a:off x="10410942" y="3667272"/>
            <a:ext cx="6848358" cy="1082112"/>
          </a:xfrm>
          <a:prstGeom prst="rect">
            <a:avLst/>
          </a:prstGeom>
        </p:spPr>
        <p:txBody>
          <a:bodyPr anchor="t" rtlCol="false" tIns="0" lIns="0" bIns="0" rIns="0">
            <a:spAutoFit/>
          </a:bodyPr>
          <a:lstStyle/>
          <a:p>
            <a:pPr>
              <a:lnSpc>
                <a:spcPts val="4369"/>
              </a:lnSpc>
            </a:pPr>
            <a:r>
              <a:rPr lang="en-US" sz="3121">
                <a:solidFill>
                  <a:srgbClr val="000000"/>
                </a:solidFill>
                <a:latin typeface="Alatsi Bold"/>
              </a:rPr>
              <a:t>Architecture Selection, Training GAN and Evaluation.</a:t>
            </a:r>
          </a:p>
        </p:txBody>
      </p:sp>
      <p:sp>
        <p:nvSpPr>
          <p:cNvPr name="TextBox 24" id="24"/>
          <p:cNvSpPr txBox="true"/>
          <p:nvPr/>
        </p:nvSpPr>
        <p:spPr>
          <a:xfrm rot="0">
            <a:off x="10607081" y="6310825"/>
            <a:ext cx="5418410" cy="1145149"/>
          </a:xfrm>
          <a:prstGeom prst="rect">
            <a:avLst/>
          </a:prstGeom>
        </p:spPr>
        <p:txBody>
          <a:bodyPr anchor="t" rtlCol="false" tIns="0" lIns="0" bIns="0" rIns="0">
            <a:spAutoFit/>
          </a:bodyPr>
          <a:lstStyle/>
          <a:p>
            <a:pPr>
              <a:lnSpc>
                <a:spcPts val="4606"/>
              </a:lnSpc>
            </a:pPr>
            <a:r>
              <a:rPr lang="en-US" sz="3290">
                <a:solidFill>
                  <a:srgbClr val="000000"/>
                </a:solidFill>
                <a:latin typeface="Alatsi Bold"/>
              </a:rPr>
              <a:t>Optimization and Deployment:</a:t>
            </a:r>
          </a:p>
        </p:txBody>
      </p:sp>
      <p:sp>
        <p:nvSpPr>
          <p:cNvPr name="TextBox 25" id="25"/>
          <p:cNvSpPr txBox="true"/>
          <p:nvPr/>
        </p:nvSpPr>
        <p:spPr>
          <a:xfrm rot="0">
            <a:off x="10607081" y="7624067"/>
            <a:ext cx="6848358" cy="1082112"/>
          </a:xfrm>
          <a:prstGeom prst="rect">
            <a:avLst/>
          </a:prstGeom>
        </p:spPr>
        <p:txBody>
          <a:bodyPr anchor="t" rtlCol="false" tIns="0" lIns="0" bIns="0" rIns="0">
            <a:spAutoFit/>
          </a:bodyPr>
          <a:lstStyle/>
          <a:p>
            <a:pPr>
              <a:lnSpc>
                <a:spcPts val="4369"/>
              </a:lnSpc>
            </a:pPr>
            <a:r>
              <a:rPr lang="en-US" sz="3121">
                <a:solidFill>
                  <a:srgbClr val="000000"/>
                </a:solidFill>
                <a:latin typeface="Alatsi Bold"/>
              </a:rPr>
              <a:t>Optimization, Teating and Evaluation, Deployment and Maintainance</a:t>
            </a:r>
          </a:p>
        </p:txBody>
      </p:sp>
      <p:sp>
        <p:nvSpPr>
          <p:cNvPr name="AutoShape 26" id="26"/>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sp>
        <p:nvSpPr>
          <p:cNvPr name="AutoShape 27" id="27"/>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grpSp>
        <p:nvGrpSpPr>
          <p:cNvPr name="Group 28" id="28"/>
          <p:cNvGrpSpPr/>
          <p:nvPr/>
        </p:nvGrpSpPr>
        <p:grpSpPr>
          <a:xfrm rot="0">
            <a:off x="15859155" y="0"/>
            <a:ext cx="1562612" cy="1673225"/>
            <a:chOff x="0" y="0"/>
            <a:chExt cx="2083482" cy="2230967"/>
          </a:xfrm>
        </p:grpSpPr>
        <p:grpSp>
          <p:nvGrpSpPr>
            <p:cNvPr name="Group 29" id="29"/>
            <p:cNvGrpSpPr/>
            <p:nvPr/>
          </p:nvGrpSpPr>
          <p:grpSpPr>
            <a:xfrm rot="0">
              <a:off x="75599" y="0"/>
              <a:ext cx="1932284" cy="2230967"/>
              <a:chOff x="0" y="0"/>
              <a:chExt cx="703982" cy="812800"/>
            </a:xfrm>
          </p:grpSpPr>
          <p:sp>
            <p:nvSpPr>
              <p:cNvPr name="Freeform 30" id="30"/>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31" id="31"/>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32" id="32"/>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10</a:t>
              </a:r>
            </a:p>
          </p:txBody>
        </p:sp>
      </p:grpSp>
      <p:sp>
        <p:nvSpPr>
          <p:cNvPr name="Freeform 33" id="33"/>
          <p:cNvSpPr/>
          <p:nvPr/>
        </p:nvSpPr>
        <p:spPr>
          <a:xfrm flipH="false" flipV="false" rot="0">
            <a:off x="1263762" y="-1458608"/>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4" id="34"/>
          <p:cNvSpPr/>
          <p:nvPr/>
        </p:nvSpPr>
        <p:spPr>
          <a:xfrm flipH="false" flipV="false" rot="0">
            <a:off x="11804788" y="925830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236347" y="866775"/>
            <a:ext cx="15815306"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ea typeface="Alatsi Bold"/>
              </a:rPr>
              <a:t>﻿RESULT</a:t>
            </a:r>
          </a:p>
        </p:txBody>
      </p:sp>
      <p:sp>
        <p:nvSpPr>
          <p:cNvPr name="AutoShape 3" id="3"/>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4" id="4"/>
          <p:cNvSpPr/>
          <p:nvPr/>
        </p:nvSpPr>
        <p:spPr>
          <a:xfrm>
            <a:off x="11430169" y="9061267"/>
            <a:ext cx="7105264" cy="19050"/>
          </a:xfrm>
          <a:prstGeom prst="line">
            <a:avLst/>
          </a:prstGeom>
          <a:ln cap="flat" w="114300">
            <a:solidFill>
              <a:srgbClr val="9FC3D0"/>
            </a:solidFill>
            <a:prstDash val="solid"/>
            <a:headEnd type="none" len="sm" w="sm"/>
            <a:tailEnd type="none" len="sm" w="sm"/>
          </a:ln>
        </p:spPr>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8" id="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11</a:t>
              </a:r>
            </a:p>
          </p:txBody>
        </p:sp>
      </p:grpSp>
      <p:sp>
        <p:nvSpPr>
          <p:cNvPr name="Freeform 10" id="10"/>
          <p:cNvSpPr/>
          <p:nvPr/>
        </p:nvSpPr>
        <p:spPr>
          <a:xfrm flipH="false" flipV="false" rot="0">
            <a:off x="-1145203" y="-40227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4982801" y="514350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9847174" y="3392454"/>
            <a:ext cx="7412126" cy="5668813"/>
          </a:xfrm>
          <a:custGeom>
            <a:avLst/>
            <a:gdLst/>
            <a:ahLst/>
            <a:cxnLst/>
            <a:rect r="r" b="b" t="t" l="l"/>
            <a:pathLst>
              <a:path h="5668813" w="7412126">
                <a:moveTo>
                  <a:pt x="0" y="0"/>
                </a:moveTo>
                <a:lnTo>
                  <a:pt x="7412126" y="0"/>
                </a:lnTo>
                <a:lnTo>
                  <a:pt x="7412126" y="5668813"/>
                </a:lnTo>
                <a:lnTo>
                  <a:pt x="0" y="5668813"/>
                </a:lnTo>
                <a:lnTo>
                  <a:pt x="0" y="0"/>
                </a:lnTo>
                <a:close/>
              </a:path>
            </a:pathLst>
          </a:custGeom>
          <a:blipFill>
            <a:blip r:embed="rId4"/>
            <a:stretch>
              <a:fillRect l="0" t="0" r="0" b="0"/>
            </a:stretch>
          </a:blipFill>
        </p:spPr>
      </p:sp>
      <p:sp>
        <p:nvSpPr>
          <p:cNvPr name="TextBox 13" id="13"/>
          <p:cNvSpPr txBox="true"/>
          <p:nvPr/>
        </p:nvSpPr>
        <p:spPr>
          <a:xfrm rot="0">
            <a:off x="1236347" y="3221004"/>
            <a:ext cx="7952088" cy="2182436"/>
          </a:xfrm>
          <a:prstGeom prst="rect">
            <a:avLst/>
          </a:prstGeom>
        </p:spPr>
        <p:txBody>
          <a:bodyPr anchor="t" rtlCol="false" tIns="0" lIns="0" bIns="0" rIns="0">
            <a:spAutoFit/>
          </a:bodyPr>
          <a:lstStyle/>
          <a:p>
            <a:pPr>
              <a:lnSpc>
                <a:spcPts val="6058"/>
              </a:lnSpc>
            </a:pPr>
            <a:r>
              <a:rPr lang="en-US" sz="4327">
                <a:solidFill>
                  <a:srgbClr val="000000"/>
                </a:solidFill>
                <a:latin typeface="Times New Roman Bold"/>
              </a:rPr>
              <a:t>Model Output:</a:t>
            </a:r>
          </a:p>
          <a:p>
            <a:pPr>
              <a:lnSpc>
                <a:spcPts val="5358"/>
              </a:lnSpc>
            </a:pPr>
          </a:p>
          <a:p>
            <a:pPr>
              <a:lnSpc>
                <a:spcPts val="5358"/>
              </a:lnSpc>
            </a:pPr>
            <a:r>
              <a:rPr lang="en-US" sz="3827">
                <a:solidFill>
                  <a:srgbClr val="000000"/>
                </a:solidFill>
                <a:latin typeface="Times New Roman"/>
              </a:rPr>
              <a:t>Detected Object: "BOOK" (89.72%)</a:t>
            </a:r>
          </a:p>
        </p:txBody>
      </p:sp>
      <p:sp>
        <p:nvSpPr>
          <p:cNvPr name="TextBox 14" id="14"/>
          <p:cNvSpPr txBox="true"/>
          <p:nvPr/>
        </p:nvSpPr>
        <p:spPr>
          <a:xfrm rot="0">
            <a:off x="9847174" y="2422697"/>
            <a:ext cx="7952088" cy="721935"/>
          </a:xfrm>
          <a:prstGeom prst="rect">
            <a:avLst/>
          </a:prstGeom>
        </p:spPr>
        <p:txBody>
          <a:bodyPr anchor="t" rtlCol="false" tIns="0" lIns="0" bIns="0" rIns="0">
            <a:spAutoFit/>
          </a:bodyPr>
          <a:lstStyle/>
          <a:p>
            <a:pPr>
              <a:lnSpc>
                <a:spcPts val="5358"/>
              </a:lnSpc>
            </a:pPr>
            <a:r>
              <a:rPr lang="en-US" sz="3827">
                <a:solidFill>
                  <a:srgbClr val="000000"/>
                </a:solidFill>
                <a:latin typeface="Times New Roman Bold"/>
              </a:rPr>
              <a:t>ACCURACY GRAPH</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5EDE6"/>
        </a:solidFill>
      </p:bgPr>
    </p:bg>
    <p:spTree>
      <p:nvGrpSpPr>
        <p:cNvPr id="1" name=""/>
        <p:cNvGrpSpPr/>
        <p:nvPr/>
      </p:nvGrpSpPr>
      <p:grpSpPr>
        <a:xfrm>
          <a:off x="0" y="0"/>
          <a:ext cx="0" cy="0"/>
          <a:chOff x="0" y="0"/>
          <a:chExt cx="0" cy="0"/>
        </a:xfrm>
      </p:grpSpPr>
      <p:sp>
        <p:nvSpPr>
          <p:cNvPr name="Freeform 2" id="2"/>
          <p:cNvSpPr/>
          <p:nvPr/>
        </p:nvSpPr>
        <p:spPr>
          <a:xfrm flipH="false" flipV="false" rot="0">
            <a:off x="10283919" y="1028700"/>
            <a:ext cx="7725108" cy="8103431"/>
          </a:xfrm>
          <a:custGeom>
            <a:avLst/>
            <a:gdLst/>
            <a:ahLst/>
            <a:cxnLst/>
            <a:rect r="r" b="b" t="t" l="l"/>
            <a:pathLst>
              <a:path h="8103431" w="7725108">
                <a:moveTo>
                  <a:pt x="0" y="0"/>
                </a:moveTo>
                <a:lnTo>
                  <a:pt x="7725108" y="0"/>
                </a:lnTo>
                <a:lnTo>
                  <a:pt x="7725108" y="8103431"/>
                </a:lnTo>
                <a:lnTo>
                  <a:pt x="0" y="8103431"/>
                </a:lnTo>
                <a:lnTo>
                  <a:pt x="0" y="0"/>
                </a:lnTo>
                <a:close/>
              </a:path>
            </a:pathLst>
          </a:custGeom>
          <a:blipFill>
            <a:blip r:embed="rId2"/>
            <a:stretch>
              <a:fillRect l="-767" t="0" r="-2525" b="-74489"/>
            </a:stretch>
          </a:blipFill>
        </p:spPr>
      </p:sp>
      <p:sp>
        <p:nvSpPr>
          <p:cNvPr name="TextBox 3" id="3"/>
          <p:cNvSpPr txBox="true"/>
          <p:nvPr/>
        </p:nvSpPr>
        <p:spPr>
          <a:xfrm rot="0">
            <a:off x="1314450" y="2024303"/>
            <a:ext cx="7405831" cy="1280922"/>
          </a:xfrm>
          <a:prstGeom prst="rect">
            <a:avLst/>
          </a:prstGeom>
        </p:spPr>
        <p:txBody>
          <a:bodyPr anchor="t" rtlCol="false" tIns="0" lIns="0" bIns="0" rIns="0">
            <a:spAutoFit/>
          </a:bodyPr>
          <a:lstStyle/>
          <a:p>
            <a:pPr>
              <a:lnSpc>
                <a:spcPts val="9159"/>
              </a:lnSpc>
            </a:pPr>
            <a:r>
              <a:rPr lang="en-US" sz="7100" spc="-404">
                <a:solidFill>
                  <a:srgbClr val="494949"/>
                </a:solidFill>
                <a:latin typeface="Times New Roman"/>
              </a:rPr>
              <a:t>OUTPUT:</a:t>
            </a:r>
          </a:p>
        </p:txBody>
      </p:sp>
      <p:sp>
        <p:nvSpPr>
          <p:cNvPr name="TextBox 4" id="4"/>
          <p:cNvSpPr txBox="true"/>
          <p:nvPr/>
        </p:nvSpPr>
        <p:spPr>
          <a:xfrm rot="0">
            <a:off x="1314450" y="4765117"/>
            <a:ext cx="7707571" cy="958215"/>
          </a:xfrm>
          <a:prstGeom prst="rect">
            <a:avLst/>
          </a:prstGeom>
        </p:spPr>
        <p:txBody>
          <a:bodyPr anchor="t" rtlCol="false" tIns="0" lIns="0" bIns="0" rIns="0">
            <a:spAutoFit/>
          </a:bodyPr>
          <a:lstStyle/>
          <a:p>
            <a:pPr marL="0" indent="0" lvl="0">
              <a:lnSpc>
                <a:spcPts val="3644"/>
              </a:lnSpc>
              <a:spcBef>
                <a:spcPct val="0"/>
              </a:spcBef>
            </a:pPr>
            <a:r>
              <a:rPr lang="en-US" sz="2699" spc="161">
                <a:solidFill>
                  <a:srgbClr val="494949"/>
                </a:solidFill>
                <a:latin typeface="Times New Roman"/>
              </a:rPr>
              <a:t>ARRAY REPRESENTATION OF THE DETECTED IMAGE OBJECTS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4554977" y="3748035"/>
            <a:ext cx="11627497" cy="2514704"/>
          </a:xfrm>
          <a:prstGeom prst="rect">
            <a:avLst/>
          </a:prstGeom>
        </p:spPr>
        <p:txBody>
          <a:bodyPr anchor="t" rtlCol="false" tIns="0" lIns="0" bIns="0" rIns="0">
            <a:spAutoFit/>
          </a:bodyPr>
          <a:lstStyle/>
          <a:p>
            <a:pPr algn="ctr">
              <a:lnSpc>
                <a:spcPts val="20573"/>
              </a:lnSpc>
            </a:pPr>
            <a:r>
              <a:rPr lang="en-US" sz="14695">
                <a:solidFill>
                  <a:srgbClr val="000000"/>
                </a:solidFill>
                <a:latin typeface="Alatsi Bold"/>
              </a:rPr>
              <a:t>THANK YOU</a:t>
            </a:r>
          </a:p>
        </p:txBody>
      </p:sp>
      <p:sp>
        <p:nvSpPr>
          <p:cNvPr name="TextBox 3" id="3"/>
          <p:cNvSpPr txBox="true"/>
          <p:nvPr/>
        </p:nvSpPr>
        <p:spPr>
          <a:xfrm rot="0">
            <a:off x="5033857" y="6762653"/>
            <a:ext cx="10669737" cy="703169"/>
          </a:xfrm>
          <a:prstGeom prst="rect">
            <a:avLst/>
          </a:prstGeom>
        </p:spPr>
        <p:txBody>
          <a:bodyPr anchor="t" rtlCol="false" tIns="0" lIns="0" bIns="0" rIns="0">
            <a:spAutoFit/>
          </a:bodyPr>
          <a:lstStyle/>
          <a:p>
            <a:pPr algn="ctr">
              <a:lnSpc>
                <a:spcPts val="5763"/>
              </a:lnSpc>
            </a:pPr>
            <a:r>
              <a:rPr lang="en-US" sz="4116">
                <a:solidFill>
                  <a:srgbClr val="000000"/>
                </a:solidFill>
                <a:latin typeface="Alatsi Bold"/>
              </a:rPr>
              <a:t>Presented By : ANISHA AMALRAJ</a:t>
            </a:r>
          </a:p>
        </p:txBody>
      </p:sp>
      <p:grpSp>
        <p:nvGrpSpPr>
          <p:cNvPr name="Group 4" id="4"/>
          <p:cNvGrpSpPr/>
          <p:nvPr/>
        </p:nvGrpSpPr>
        <p:grpSpPr>
          <a:xfrm rot="0">
            <a:off x="-31071" y="0"/>
            <a:ext cx="4239083" cy="10287000"/>
            <a:chOff x="0" y="0"/>
            <a:chExt cx="5652111" cy="13716000"/>
          </a:xfrm>
        </p:grpSpPr>
        <p:grpSp>
          <p:nvGrpSpPr>
            <p:cNvPr name="Group 5" id="5"/>
            <p:cNvGrpSpPr/>
            <p:nvPr/>
          </p:nvGrpSpPr>
          <p:grpSpPr>
            <a:xfrm rot="0">
              <a:off x="2826056" y="0"/>
              <a:ext cx="2826056" cy="13716000"/>
              <a:chOff x="0" y="0"/>
              <a:chExt cx="558233" cy="2709333"/>
            </a:xfrm>
          </p:grpSpPr>
          <p:sp>
            <p:nvSpPr>
              <p:cNvPr name="Freeform 6" id="6"/>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E0D9"/>
              </a:solidFill>
            </p:spPr>
          </p:sp>
          <p:sp>
            <p:nvSpPr>
              <p:cNvPr name="TextBox 7" id="7"/>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413028" y="0"/>
              <a:ext cx="2826056" cy="13716000"/>
              <a:chOff x="0" y="0"/>
              <a:chExt cx="558233" cy="2709333"/>
            </a:xfrm>
          </p:grpSpPr>
          <p:sp>
            <p:nvSpPr>
              <p:cNvPr name="Freeform 9" id="9"/>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9FC3D0"/>
              </a:solidFill>
            </p:spPr>
          </p:sp>
          <p:sp>
            <p:nvSpPr>
              <p:cNvPr name="TextBox 10" id="10"/>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0" y="0"/>
              <a:ext cx="2826056" cy="13716000"/>
              <a:chOff x="0" y="0"/>
              <a:chExt cx="558233" cy="2709333"/>
            </a:xfrm>
          </p:grpSpPr>
          <p:sp>
            <p:nvSpPr>
              <p:cNvPr name="Freeform 12" id="12"/>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C7C6"/>
              </a:solidFill>
            </p:spPr>
          </p:sp>
          <p:sp>
            <p:nvSpPr>
              <p:cNvPr name="TextBox 13" id="13"/>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sp>
        <p:nvSpPr>
          <p:cNvPr name="Freeform 14" id="14"/>
          <p:cNvSpPr/>
          <p:nvPr/>
        </p:nvSpPr>
        <p:spPr>
          <a:xfrm flipH="false" flipV="false" rot="0">
            <a:off x="12412831" y="802621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1413653" y="-573693"/>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791340" y="4981575"/>
            <a:ext cx="14705320" cy="1541643"/>
          </a:xfrm>
          <a:prstGeom prst="rect">
            <a:avLst/>
          </a:prstGeom>
        </p:spPr>
        <p:txBody>
          <a:bodyPr anchor="t" rtlCol="false" tIns="0" lIns="0" bIns="0" rIns="0">
            <a:spAutoFit/>
          </a:bodyPr>
          <a:lstStyle/>
          <a:p>
            <a:pPr marL="902546" indent="-451273" lvl="1">
              <a:lnSpc>
                <a:spcPts val="5852"/>
              </a:lnSpc>
              <a:buFont typeface="Arial"/>
              <a:buChar char="•"/>
            </a:pPr>
            <a:r>
              <a:rPr lang="en-US" sz="4180">
                <a:solidFill>
                  <a:srgbClr val="000000"/>
                </a:solidFill>
                <a:latin typeface="Times New Roman Bold"/>
              </a:rPr>
              <a:t>OBJECT DETECTION AND RECOGNITION USING GAN</a:t>
            </a:r>
          </a:p>
        </p:txBody>
      </p:sp>
      <p:sp>
        <p:nvSpPr>
          <p:cNvPr name="AutoShape 3" id="3"/>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Freeform 4" id="4"/>
          <p:cNvSpPr/>
          <p:nvPr/>
        </p:nvSpPr>
        <p:spPr>
          <a:xfrm flipH="false" flipV="false" rot="0">
            <a:off x="13764167" y="620819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11430169" y="9061267"/>
            <a:ext cx="7105264" cy="19050"/>
          </a:xfrm>
          <a:prstGeom prst="line">
            <a:avLst/>
          </a:prstGeom>
          <a:ln cap="flat" w="114300">
            <a:solidFill>
              <a:srgbClr val="9FC3D0"/>
            </a:solidFill>
            <a:prstDash val="solid"/>
            <a:headEnd type="none" len="sm" w="sm"/>
            <a:tailEnd type="none" len="sm" w="sm"/>
          </a:ln>
        </p:spPr>
      </p:sp>
      <p:sp>
        <p:nvSpPr>
          <p:cNvPr name="TextBox 6" id="6"/>
          <p:cNvSpPr txBox="true"/>
          <p:nvPr/>
        </p:nvSpPr>
        <p:spPr>
          <a:xfrm rot="0">
            <a:off x="2553980" y="723900"/>
            <a:ext cx="11741729" cy="1453179"/>
          </a:xfrm>
          <a:prstGeom prst="rect">
            <a:avLst/>
          </a:prstGeom>
        </p:spPr>
        <p:txBody>
          <a:bodyPr anchor="t" rtlCol="false" tIns="0" lIns="0" bIns="0" rIns="0">
            <a:spAutoFit/>
          </a:bodyPr>
          <a:lstStyle/>
          <a:p>
            <a:pPr algn="ctr">
              <a:lnSpc>
                <a:spcPts val="10601"/>
              </a:lnSpc>
            </a:pPr>
            <a:r>
              <a:rPr lang="en-US" sz="7572">
                <a:solidFill>
                  <a:srgbClr val="000000"/>
                </a:solidFill>
                <a:latin typeface="Times New Roman Bold"/>
              </a:rPr>
              <a:t>PROJECT TITLE</a:t>
            </a:r>
          </a:p>
        </p:txBody>
      </p:sp>
      <p:grpSp>
        <p:nvGrpSpPr>
          <p:cNvPr name="Group 7" id="7"/>
          <p:cNvGrpSpPr/>
          <p:nvPr/>
        </p:nvGrpSpPr>
        <p:grpSpPr>
          <a:xfrm rot="0">
            <a:off x="15859155" y="0"/>
            <a:ext cx="1562612" cy="1673225"/>
            <a:chOff x="0" y="0"/>
            <a:chExt cx="2083482" cy="2230967"/>
          </a:xfrm>
        </p:grpSpPr>
        <p:grpSp>
          <p:nvGrpSpPr>
            <p:cNvPr name="Group 8" id="8"/>
            <p:cNvGrpSpPr/>
            <p:nvPr/>
          </p:nvGrpSpPr>
          <p:grpSpPr>
            <a:xfrm rot="0">
              <a:off x="75599" y="0"/>
              <a:ext cx="1932284" cy="2230967"/>
              <a:chOff x="0" y="0"/>
              <a:chExt cx="703982" cy="812800"/>
            </a:xfrm>
          </p:grpSpPr>
          <p:sp>
            <p:nvSpPr>
              <p:cNvPr name="Freeform 9" id="9"/>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0" id="10"/>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2</a:t>
              </a:r>
            </a:p>
          </p:txBody>
        </p:sp>
      </p:grpSp>
      <p:sp>
        <p:nvSpPr>
          <p:cNvPr name="Freeform 12" id="12"/>
          <p:cNvSpPr/>
          <p:nvPr/>
        </p:nvSpPr>
        <p:spPr>
          <a:xfrm flipH="false" flipV="false" rot="0">
            <a:off x="-2627572" y="-733336"/>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28700" y="704850"/>
            <a:ext cx="16230600" cy="1612901"/>
          </a:xfrm>
          <a:prstGeom prst="rect">
            <a:avLst/>
          </a:prstGeom>
        </p:spPr>
        <p:txBody>
          <a:bodyPr anchor="t" rtlCol="false" tIns="0" lIns="0" bIns="0" rIns="0">
            <a:spAutoFit/>
          </a:bodyPr>
          <a:lstStyle/>
          <a:p>
            <a:pPr algn="ctr">
              <a:lnSpc>
                <a:spcPts val="11899"/>
              </a:lnSpc>
            </a:pPr>
            <a:r>
              <a:rPr lang="en-US" sz="8499">
                <a:solidFill>
                  <a:srgbClr val="000000"/>
                </a:solidFill>
                <a:latin typeface="Times New Roman Bold"/>
              </a:rPr>
              <a:t>AGENDA</a:t>
            </a:r>
          </a:p>
        </p:txBody>
      </p:sp>
      <p:grpSp>
        <p:nvGrpSpPr>
          <p:cNvPr name="Group 3" id="3"/>
          <p:cNvGrpSpPr/>
          <p:nvPr/>
        </p:nvGrpSpPr>
        <p:grpSpPr>
          <a:xfrm rot="0">
            <a:off x="1768873" y="2920157"/>
            <a:ext cx="15857344" cy="5265606"/>
            <a:chOff x="0" y="0"/>
            <a:chExt cx="21143125" cy="7020808"/>
          </a:xfrm>
        </p:grpSpPr>
        <p:grpSp>
          <p:nvGrpSpPr>
            <p:cNvPr name="Group 4" id="4"/>
            <p:cNvGrpSpPr/>
            <p:nvPr/>
          </p:nvGrpSpPr>
          <p:grpSpPr>
            <a:xfrm rot="0">
              <a:off x="0" y="0"/>
              <a:ext cx="1506193" cy="1487142"/>
              <a:chOff x="0" y="0"/>
              <a:chExt cx="823212" cy="812800"/>
            </a:xfrm>
          </p:grpSpPr>
          <p:sp>
            <p:nvSpPr>
              <p:cNvPr name="Freeform 5" id="5"/>
              <p:cNvSpPr/>
              <p:nvPr/>
            </p:nvSpPr>
            <p:spPr>
              <a:xfrm flipH="false" flipV="false" rot="0">
                <a:off x="0" y="0"/>
                <a:ext cx="823212" cy="812800"/>
              </a:xfrm>
              <a:custGeom>
                <a:avLst/>
                <a:gdLst/>
                <a:ahLst/>
                <a:cxnLst/>
                <a:rect r="r" b="b" t="t" l="l"/>
                <a:pathLst>
                  <a:path h="812800" w="823212">
                    <a:moveTo>
                      <a:pt x="411606" y="0"/>
                    </a:moveTo>
                    <a:cubicBezTo>
                      <a:pt x="184282" y="0"/>
                      <a:pt x="0" y="181951"/>
                      <a:pt x="0" y="406400"/>
                    </a:cubicBezTo>
                    <a:cubicBezTo>
                      <a:pt x="0" y="630849"/>
                      <a:pt x="184282" y="812800"/>
                      <a:pt x="411606" y="812800"/>
                    </a:cubicBezTo>
                    <a:cubicBezTo>
                      <a:pt x="638930" y="812800"/>
                      <a:pt x="823212" y="630849"/>
                      <a:pt x="823212" y="406400"/>
                    </a:cubicBezTo>
                    <a:cubicBezTo>
                      <a:pt x="823212" y="181951"/>
                      <a:pt x="638930" y="0"/>
                      <a:pt x="411606" y="0"/>
                    </a:cubicBezTo>
                    <a:close/>
                  </a:path>
                </a:pathLst>
              </a:custGeom>
              <a:solidFill>
                <a:srgbClr val="E9C7C6"/>
              </a:solidFill>
            </p:spPr>
          </p:sp>
          <p:sp>
            <p:nvSpPr>
              <p:cNvPr name="TextBox 6" id="6"/>
              <p:cNvSpPr txBox="true"/>
              <p:nvPr/>
            </p:nvSpPr>
            <p:spPr>
              <a:xfrm>
                <a:off x="77176" y="38100"/>
                <a:ext cx="668860" cy="69850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0" y="27847"/>
              <a:ext cx="1506193" cy="1231424"/>
            </a:xfrm>
            <a:prstGeom prst="rect">
              <a:avLst/>
            </a:prstGeom>
          </p:spPr>
          <p:txBody>
            <a:bodyPr anchor="t" rtlCol="false" tIns="0" lIns="0" bIns="0" rIns="0">
              <a:spAutoFit/>
            </a:bodyPr>
            <a:lstStyle/>
            <a:p>
              <a:pPr algn="ctr">
                <a:lnSpc>
                  <a:spcPts val="7111"/>
                </a:lnSpc>
              </a:pPr>
              <a:r>
                <a:rPr lang="en-US" sz="5079">
                  <a:solidFill>
                    <a:srgbClr val="000000"/>
                  </a:solidFill>
                  <a:latin typeface="Times New Roman Bold"/>
                </a:rPr>
                <a:t>1</a:t>
              </a:r>
            </a:p>
          </p:txBody>
        </p:sp>
        <p:grpSp>
          <p:nvGrpSpPr>
            <p:cNvPr name="Group 8" id="8"/>
            <p:cNvGrpSpPr/>
            <p:nvPr/>
          </p:nvGrpSpPr>
          <p:grpSpPr>
            <a:xfrm rot="0">
              <a:off x="0" y="2766833"/>
              <a:ext cx="1506193" cy="1487142"/>
              <a:chOff x="0" y="0"/>
              <a:chExt cx="823212" cy="812800"/>
            </a:xfrm>
          </p:grpSpPr>
          <p:sp>
            <p:nvSpPr>
              <p:cNvPr name="Freeform 9" id="9"/>
              <p:cNvSpPr/>
              <p:nvPr/>
            </p:nvSpPr>
            <p:spPr>
              <a:xfrm flipH="false" flipV="false" rot="0">
                <a:off x="0" y="0"/>
                <a:ext cx="823212" cy="812800"/>
              </a:xfrm>
              <a:custGeom>
                <a:avLst/>
                <a:gdLst/>
                <a:ahLst/>
                <a:cxnLst/>
                <a:rect r="r" b="b" t="t" l="l"/>
                <a:pathLst>
                  <a:path h="812800" w="823212">
                    <a:moveTo>
                      <a:pt x="411606" y="0"/>
                    </a:moveTo>
                    <a:cubicBezTo>
                      <a:pt x="184282" y="0"/>
                      <a:pt x="0" y="181951"/>
                      <a:pt x="0" y="406400"/>
                    </a:cubicBezTo>
                    <a:cubicBezTo>
                      <a:pt x="0" y="630849"/>
                      <a:pt x="184282" y="812800"/>
                      <a:pt x="411606" y="812800"/>
                    </a:cubicBezTo>
                    <a:cubicBezTo>
                      <a:pt x="638930" y="812800"/>
                      <a:pt x="823212" y="630849"/>
                      <a:pt x="823212" y="406400"/>
                    </a:cubicBezTo>
                    <a:cubicBezTo>
                      <a:pt x="823212" y="181951"/>
                      <a:pt x="638930" y="0"/>
                      <a:pt x="411606" y="0"/>
                    </a:cubicBezTo>
                    <a:close/>
                  </a:path>
                </a:pathLst>
              </a:custGeom>
              <a:solidFill>
                <a:srgbClr val="E9C7C6"/>
              </a:solidFill>
            </p:spPr>
          </p:sp>
          <p:sp>
            <p:nvSpPr>
              <p:cNvPr name="TextBox 10" id="10"/>
              <p:cNvSpPr txBox="true"/>
              <p:nvPr/>
            </p:nvSpPr>
            <p:spPr>
              <a:xfrm>
                <a:off x="77176" y="38100"/>
                <a:ext cx="668860" cy="6985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2794680"/>
              <a:ext cx="1506193" cy="1231424"/>
            </a:xfrm>
            <a:prstGeom prst="rect">
              <a:avLst/>
            </a:prstGeom>
          </p:spPr>
          <p:txBody>
            <a:bodyPr anchor="t" rtlCol="false" tIns="0" lIns="0" bIns="0" rIns="0">
              <a:spAutoFit/>
            </a:bodyPr>
            <a:lstStyle/>
            <a:p>
              <a:pPr algn="ctr">
                <a:lnSpc>
                  <a:spcPts val="7111"/>
                </a:lnSpc>
              </a:pPr>
              <a:r>
                <a:rPr lang="en-US" sz="5079">
                  <a:solidFill>
                    <a:srgbClr val="000000"/>
                  </a:solidFill>
                  <a:latin typeface="Times New Roman Bold"/>
                </a:rPr>
                <a:t>2</a:t>
              </a:r>
            </a:p>
          </p:txBody>
        </p:sp>
        <p:grpSp>
          <p:nvGrpSpPr>
            <p:cNvPr name="Group 12" id="12"/>
            <p:cNvGrpSpPr/>
            <p:nvPr/>
          </p:nvGrpSpPr>
          <p:grpSpPr>
            <a:xfrm rot="0">
              <a:off x="0" y="5533666"/>
              <a:ext cx="1506193" cy="1487142"/>
              <a:chOff x="0" y="0"/>
              <a:chExt cx="823212" cy="812800"/>
            </a:xfrm>
          </p:grpSpPr>
          <p:sp>
            <p:nvSpPr>
              <p:cNvPr name="Freeform 13" id="13"/>
              <p:cNvSpPr/>
              <p:nvPr/>
            </p:nvSpPr>
            <p:spPr>
              <a:xfrm flipH="false" flipV="false" rot="0">
                <a:off x="0" y="0"/>
                <a:ext cx="823212" cy="812800"/>
              </a:xfrm>
              <a:custGeom>
                <a:avLst/>
                <a:gdLst/>
                <a:ahLst/>
                <a:cxnLst/>
                <a:rect r="r" b="b" t="t" l="l"/>
                <a:pathLst>
                  <a:path h="812800" w="823212">
                    <a:moveTo>
                      <a:pt x="411606" y="0"/>
                    </a:moveTo>
                    <a:cubicBezTo>
                      <a:pt x="184282" y="0"/>
                      <a:pt x="0" y="181951"/>
                      <a:pt x="0" y="406400"/>
                    </a:cubicBezTo>
                    <a:cubicBezTo>
                      <a:pt x="0" y="630849"/>
                      <a:pt x="184282" y="812800"/>
                      <a:pt x="411606" y="812800"/>
                    </a:cubicBezTo>
                    <a:cubicBezTo>
                      <a:pt x="638930" y="812800"/>
                      <a:pt x="823212" y="630849"/>
                      <a:pt x="823212" y="406400"/>
                    </a:cubicBezTo>
                    <a:cubicBezTo>
                      <a:pt x="823212" y="181951"/>
                      <a:pt x="638930" y="0"/>
                      <a:pt x="411606" y="0"/>
                    </a:cubicBezTo>
                    <a:close/>
                  </a:path>
                </a:pathLst>
              </a:custGeom>
              <a:solidFill>
                <a:srgbClr val="E9C7C6"/>
              </a:solidFill>
            </p:spPr>
          </p:sp>
          <p:sp>
            <p:nvSpPr>
              <p:cNvPr name="TextBox 14" id="14"/>
              <p:cNvSpPr txBox="true"/>
              <p:nvPr/>
            </p:nvSpPr>
            <p:spPr>
              <a:xfrm>
                <a:off x="77176" y="38100"/>
                <a:ext cx="668860" cy="69850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0" y="5561513"/>
              <a:ext cx="1506193" cy="1231424"/>
            </a:xfrm>
            <a:prstGeom prst="rect">
              <a:avLst/>
            </a:prstGeom>
          </p:spPr>
          <p:txBody>
            <a:bodyPr anchor="t" rtlCol="false" tIns="0" lIns="0" bIns="0" rIns="0">
              <a:spAutoFit/>
            </a:bodyPr>
            <a:lstStyle/>
            <a:p>
              <a:pPr algn="ctr">
                <a:lnSpc>
                  <a:spcPts val="7111"/>
                </a:lnSpc>
              </a:pPr>
              <a:r>
                <a:rPr lang="en-US" sz="5079">
                  <a:solidFill>
                    <a:srgbClr val="000000"/>
                  </a:solidFill>
                  <a:latin typeface="Times New Roman Bold"/>
                </a:rPr>
                <a:t>3</a:t>
              </a:r>
            </a:p>
          </p:txBody>
        </p:sp>
        <p:sp>
          <p:nvSpPr>
            <p:cNvPr name="TextBox 16" id="16"/>
            <p:cNvSpPr txBox="true"/>
            <p:nvPr/>
          </p:nvSpPr>
          <p:spPr>
            <a:xfrm rot="0">
              <a:off x="1749301" y="-120238"/>
              <a:ext cx="19393824" cy="2219328"/>
            </a:xfrm>
            <a:prstGeom prst="rect">
              <a:avLst/>
            </a:prstGeom>
          </p:spPr>
          <p:txBody>
            <a:bodyPr anchor="t" rtlCol="false" tIns="0" lIns="0" bIns="0" rIns="0">
              <a:spAutoFit/>
            </a:bodyPr>
            <a:lstStyle/>
            <a:p>
              <a:pPr>
                <a:lnSpc>
                  <a:spcPts val="4361"/>
                </a:lnSpc>
              </a:pPr>
              <a:r>
                <a:rPr lang="en-US" sz="3115">
                  <a:solidFill>
                    <a:srgbClr val="000000"/>
                  </a:solidFill>
                  <a:latin typeface="Times New Roman Bold"/>
                </a:rPr>
                <a:t>Our project aims to explore the integration of Generative Adversarial Networks (GANs) into object detection frameworks. We will begin with a literature review to understand existing methodologies and challenges.</a:t>
              </a:r>
            </a:p>
          </p:txBody>
        </p:sp>
        <p:sp>
          <p:nvSpPr>
            <p:cNvPr name="TextBox 17" id="17"/>
            <p:cNvSpPr txBox="true"/>
            <p:nvPr/>
          </p:nvSpPr>
          <p:spPr>
            <a:xfrm rot="0">
              <a:off x="1749301" y="2644801"/>
              <a:ext cx="19393824" cy="2219328"/>
            </a:xfrm>
            <a:prstGeom prst="rect">
              <a:avLst/>
            </a:prstGeom>
          </p:spPr>
          <p:txBody>
            <a:bodyPr anchor="t" rtlCol="false" tIns="0" lIns="0" bIns="0" rIns="0">
              <a:spAutoFit/>
            </a:bodyPr>
            <a:lstStyle/>
            <a:p>
              <a:pPr>
                <a:lnSpc>
                  <a:spcPts val="4361"/>
                </a:lnSpc>
              </a:pPr>
              <a:r>
                <a:rPr lang="en-US" sz="3115">
                  <a:solidFill>
                    <a:srgbClr val="000000"/>
                  </a:solidFill>
                  <a:latin typeface="Times New Roman Bold"/>
                </a:rPr>
                <a:t> we will train a GAN model with the dataset to generate synthetic images for data augmentation. Then, we will integrate these generated images into an object detection framework, evaluating performance against traditional methods. </a:t>
              </a:r>
            </a:p>
          </p:txBody>
        </p:sp>
        <p:sp>
          <p:nvSpPr>
            <p:cNvPr name="TextBox 18" id="18"/>
            <p:cNvSpPr txBox="true"/>
            <p:nvPr/>
          </p:nvSpPr>
          <p:spPr>
            <a:xfrm rot="0">
              <a:off x="1749301" y="5409841"/>
              <a:ext cx="19393824" cy="1485655"/>
            </a:xfrm>
            <a:prstGeom prst="rect">
              <a:avLst/>
            </a:prstGeom>
          </p:spPr>
          <p:txBody>
            <a:bodyPr anchor="t" rtlCol="false" tIns="0" lIns="0" bIns="0" rIns="0">
              <a:spAutoFit/>
            </a:bodyPr>
            <a:lstStyle/>
            <a:p>
              <a:pPr>
                <a:lnSpc>
                  <a:spcPts val="4361"/>
                </a:lnSpc>
              </a:pPr>
              <a:r>
                <a:rPr lang="en-US" sz="3115">
                  <a:solidFill>
                    <a:srgbClr val="000000"/>
                  </a:solidFill>
                  <a:latin typeface="Times New Roman Bold"/>
                </a:rPr>
                <a:t> project will conclude with an analysis of results, identification of limitations, and suggestions for future research directions</a:t>
              </a:r>
            </a:p>
          </p:txBody>
        </p:sp>
      </p:grpSp>
      <p:grpSp>
        <p:nvGrpSpPr>
          <p:cNvPr name="Group 19" id="19"/>
          <p:cNvGrpSpPr/>
          <p:nvPr/>
        </p:nvGrpSpPr>
        <p:grpSpPr>
          <a:xfrm rot="0">
            <a:off x="627362" y="0"/>
            <a:ext cx="937061" cy="10287000"/>
            <a:chOff x="0" y="0"/>
            <a:chExt cx="246798" cy="2709333"/>
          </a:xfrm>
        </p:grpSpPr>
        <p:sp>
          <p:nvSpPr>
            <p:cNvPr name="Freeform 20" id="20"/>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21" id="21"/>
            <p:cNvSpPr txBox="true"/>
            <p:nvPr/>
          </p:nvSpPr>
          <p:spPr>
            <a:xfrm>
              <a:off x="0" y="-76200"/>
              <a:ext cx="246798" cy="2785533"/>
            </a:xfrm>
            <a:prstGeom prst="rect">
              <a:avLst/>
            </a:prstGeom>
          </p:spPr>
          <p:txBody>
            <a:bodyPr anchor="ctr" rtlCol="false" tIns="50800" lIns="50800" bIns="50800" rIns="50800"/>
            <a:lstStyle/>
            <a:p>
              <a:pPr algn="ctr">
                <a:lnSpc>
                  <a:spcPts val="2659"/>
                </a:lnSpc>
              </a:pPr>
            </a:p>
          </p:txBody>
        </p:sp>
      </p:grpSp>
      <p:sp>
        <p:nvSpPr>
          <p:cNvPr name="AutoShape 22" id="22"/>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sp>
        <p:nvSpPr>
          <p:cNvPr name="AutoShape 23" id="23"/>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grpSp>
        <p:nvGrpSpPr>
          <p:cNvPr name="Group 24" id="24"/>
          <p:cNvGrpSpPr/>
          <p:nvPr/>
        </p:nvGrpSpPr>
        <p:grpSpPr>
          <a:xfrm rot="0">
            <a:off x="15859155" y="0"/>
            <a:ext cx="1562612" cy="1673225"/>
            <a:chOff x="0" y="0"/>
            <a:chExt cx="2083482" cy="2230967"/>
          </a:xfrm>
        </p:grpSpPr>
        <p:grpSp>
          <p:nvGrpSpPr>
            <p:cNvPr name="Group 25" id="25"/>
            <p:cNvGrpSpPr/>
            <p:nvPr/>
          </p:nvGrpSpPr>
          <p:grpSpPr>
            <a:xfrm rot="0">
              <a:off x="75599" y="0"/>
              <a:ext cx="1932284" cy="2230967"/>
              <a:chOff x="0" y="0"/>
              <a:chExt cx="703982" cy="812800"/>
            </a:xfrm>
          </p:grpSpPr>
          <p:sp>
            <p:nvSpPr>
              <p:cNvPr name="Freeform 26" id="26"/>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27" id="27"/>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3</a:t>
              </a:r>
            </a:p>
          </p:txBody>
        </p:sp>
      </p:grpSp>
      <p:sp>
        <p:nvSpPr>
          <p:cNvPr name="Freeform 29" id="29"/>
          <p:cNvSpPr/>
          <p:nvPr/>
        </p:nvSpPr>
        <p:spPr>
          <a:xfrm flipH="false" flipV="false" rot="0">
            <a:off x="969754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0" id="30"/>
          <p:cNvSpPr/>
          <p:nvPr/>
        </p:nvSpPr>
        <p:spPr>
          <a:xfrm flipH="false" flipV="false" rot="0">
            <a:off x="1564423" y="-164117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AutoShape 2" id="2"/>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3" id="3"/>
          <p:cNvSpPr/>
          <p:nvPr/>
        </p:nvSpPr>
        <p:spPr>
          <a:xfrm>
            <a:off x="11430169" y="9061267"/>
            <a:ext cx="7105264" cy="19050"/>
          </a:xfrm>
          <a:prstGeom prst="line">
            <a:avLst/>
          </a:prstGeom>
          <a:ln cap="flat" w="114300">
            <a:solidFill>
              <a:srgbClr val="9FC3D0"/>
            </a:solidFill>
            <a:prstDash val="solid"/>
            <a:headEnd type="none" len="sm" w="sm"/>
            <a:tailEnd type="none" len="sm" w="sm"/>
          </a:ln>
        </p:spPr>
      </p:sp>
      <p:grpSp>
        <p:nvGrpSpPr>
          <p:cNvPr name="Group 4" id="4"/>
          <p:cNvGrpSpPr/>
          <p:nvPr/>
        </p:nvGrpSpPr>
        <p:grpSpPr>
          <a:xfrm rot="0">
            <a:off x="1028700" y="3056648"/>
            <a:ext cx="5246391" cy="5246370"/>
            <a:chOff x="0" y="0"/>
            <a:chExt cx="6350025" cy="6350000"/>
          </a:xfrm>
        </p:grpSpPr>
        <p:sp>
          <p:nvSpPr>
            <p:cNvPr name="Freeform 5" id="5"/>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2"/>
              <a:stretch>
                <a:fillRect l="0" t="0" r="0" b="0"/>
              </a:stretch>
            </a:blipFill>
          </p:spPr>
        </p:sp>
      </p:grpSp>
      <p:grpSp>
        <p:nvGrpSpPr>
          <p:cNvPr name="Group 6" id="6"/>
          <p:cNvGrpSpPr/>
          <p:nvPr/>
        </p:nvGrpSpPr>
        <p:grpSpPr>
          <a:xfrm rot="0">
            <a:off x="15859155" y="0"/>
            <a:ext cx="1562612" cy="1673225"/>
            <a:chOff x="0" y="0"/>
            <a:chExt cx="2083482" cy="2230967"/>
          </a:xfrm>
        </p:grpSpPr>
        <p:grpSp>
          <p:nvGrpSpPr>
            <p:cNvPr name="Group 7" id="7"/>
            <p:cNvGrpSpPr/>
            <p:nvPr/>
          </p:nvGrpSpPr>
          <p:grpSpPr>
            <a:xfrm rot="0">
              <a:off x="75599" y="0"/>
              <a:ext cx="1932284" cy="2230967"/>
              <a:chOff x="0" y="0"/>
              <a:chExt cx="703982" cy="812800"/>
            </a:xfrm>
          </p:grpSpPr>
          <p:sp>
            <p:nvSpPr>
              <p:cNvPr name="Freeform 8" id="8"/>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9" id="9"/>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4</a:t>
              </a:r>
            </a:p>
          </p:txBody>
        </p:sp>
      </p:grpSp>
      <p:sp>
        <p:nvSpPr>
          <p:cNvPr name="TextBox 11" id="11"/>
          <p:cNvSpPr txBox="true"/>
          <p:nvPr/>
        </p:nvSpPr>
        <p:spPr>
          <a:xfrm rot="0">
            <a:off x="2553980" y="704850"/>
            <a:ext cx="13180039" cy="1612901"/>
          </a:xfrm>
          <a:prstGeom prst="rect">
            <a:avLst/>
          </a:prstGeom>
        </p:spPr>
        <p:txBody>
          <a:bodyPr anchor="t" rtlCol="false" tIns="0" lIns="0" bIns="0" rIns="0">
            <a:spAutoFit/>
          </a:bodyPr>
          <a:lstStyle/>
          <a:p>
            <a:pPr algn="ctr">
              <a:lnSpc>
                <a:spcPts val="11899"/>
              </a:lnSpc>
            </a:pPr>
            <a:r>
              <a:rPr lang="en-US" sz="8499">
                <a:solidFill>
                  <a:srgbClr val="000000"/>
                </a:solidFill>
                <a:latin typeface="Times New Roman Bold"/>
              </a:rPr>
              <a:t>PROBLEM STATEMENT</a:t>
            </a:r>
          </a:p>
        </p:txBody>
      </p:sp>
      <p:sp>
        <p:nvSpPr>
          <p:cNvPr name="Freeform 12" id="12"/>
          <p:cNvSpPr/>
          <p:nvPr/>
        </p:nvSpPr>
        <p:spPr>
          <a:xfrm flipH="false" flipV="false" rot="0">
            <a:off x="14982801" y="637964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6504893" y="2894723"/>
            <a:ext cx="11133639" cy="4485516"/>
          </a:xfrm>
          <a:prstGeom prst="rect">
            <a:avLst/>
          </a:prstGeom>
        </p:spPr>
        <p:txBody>
          <a:bodyPr anchor="t" rtlCol="false" tIns="0" lIns="0" bIns="0" rIns="0">
            <a:spAutoFit/>
          </a:bodyPr>
          <a:lstStyle/>
          <a:p>
            <a:pPr>
              <a:lnSpc>
                <a:spcPts val="5852"/>
              </a:lnSpc>
            </a:pPr>
            <a:r>
              <a:rPr lang="en-US" sz="4180">
                <a:solidFill>
                  <a:srgbClr val="000000"/>
                </a:solidFill>
                <a:latin typeface="Times New Roman Bold"/>
              </a:rPr>
              <a:t>This project aims to develop a Generative Adversarial Network (GAN) capable of detecting/recognizing objects resembling those from the MINST dataset .</a:t>
            </a:r>
          </a:p>
          <a:p>
            <a:pPr>
              <a:lnSpc>
                <a:spcPts val="5852"/>
              </a:lnSpc>
            </a:pPr>
            <a:r>
              <a:rPr lang="en-US" sz="4180">
                <a:solidFill>
                  <a:srgbClr val="000000"/>
                </a:solidFill>
                <a:latin typeface="Times New Roman Bold"/>
              </a:rPr>
              <a:t>The objective produce a reliable object detection algorithm.</a:t>
            </a:r>
          </a:p>
        </p:txBody>
      </p:sp>
      <p:sp>
        <p:nvSpPr>
          <p:cNvPr name="Freeform 14" id="14"/>
          <p:cNvSpPr/>
          <p:nvPr/>
        </p:nvSpPr>
        <p:spPr>
          <a:xfrm flipH="false" flipV="false" rot="0">
            <a:off x="-1648907" y="-40227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627362" y="0"/>
            <a:ext cx="937061" cy="10287000"/>
            <a:chOff x="0" y="0"/>
            <a:chExt cx="246798" cy="2709333"/>
          </a:xfrm>
        </p:grpSpPr>
        <p:sp>
          <p:nvSpPr>
            <p:cNvPr name="Freeform 3" id="3"/>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4" id="4"/>
            <p:cNvSpPr txBox="true"/>
            <p:nvPr/>
          </p:nvSpPr>
          <p:spPr>
            <a:xfrm>
              <a:off x="0" y="-76200"/>
              <a:ext cx="246798" cy="278553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553980" y="704850"/>
            <a:ext cx="13180039" cy="1612901"/>
          </a:xfrm>
          <a:prstGeom prst="rect">
            <a:avLst/>
          </a:prstGeom>
        </p:spPr>
        <p:txBody>
          <a:bodyPr anchor="t" rtlCol="false" tIns="0" lIns="0" bIns="0" rIns="0">
            <a:spAutoFit/>
          </a:bodyPr>
          <a:lstStyle/>
          <a:p>
            <a:pPr algn="ctr">
              <a:lnSpc>
                <a:spcPts val="11899"/>
              </a:lnSpc>
            </a:pPr>
            <a:r>
              <a:rPr lang="en-US" sz="8499">
                <a:solidFill>
                  <a:srgbClr val="000000"/>
                </a:solidFill>
                <a:latin typeface="Times New Roman Bold"/>
              </a:rPr>
              <a:t>PROJECT OVERVIEW</a:t>
            </a:r>
          </a:p>
        </p:txBody>
      </p:sp>
      <p:sp>
        <p:nvSpPr>
          <p:cNvPr name="TextBox 6" id="6"/>
          <p:cNvSpPr txBox="true"/>
          <p:nvPr/>
        </p:nvSpPr>
        <p:spPr>
          <a:xfrm rot="0">
            <a:off x="3260980" y="2950283"/>
            <a:ext cx="6848358" cy="2253028"/>
          </a:xfrm>
          <a:prstGeom prst="rect">
            <a:avLst/>
          </a:prstGeom>
        </p:spPr>
        <p:txBody>
          <a:bodyPr anchor="t" rtlCol="false" tIns="0" lIns="0" bIns="0" rIns="0">
            <a:spAutoFit/>
          </a:bodyPr>
          <a:lstStyle/>
          <a:p>
            <a:pPr>
              <a:lnSpc>
                <a:spcPts val="4369"/>
              </a:lnSpc>
            </a:pPr>
            <a:r>
              <a:rPr lang="en-US" sz="3121">
                <a:solidFill>
                  <a:srgbClr val="000000"/>
                </a:solidFill>
                <a:latin typeface="Times New Roman Bold"/>
              </a:rPr>
              <a:t>Our project aims to leverage the capabilities of Generative Adversarial Networks (GANs) to enhance object detection systems. </a:t>
            </a:r>
          </a:p>
        </p:txBody>
      </p:sp>
      <p:sp>
        <p:nvSpPr>
          <p:cNvPr name="TextBox 7" id="7"/>
          <p:cNvSpPr txBox="true"/>
          <p:nvPr/>
        </p:nvSpPr>
        <p:spPr>
          <a:xfrm rot="0">
            <a:off x="3260980" y="6453151"/>
            <a:ext cx="6848358" cy="2805149"/>
          </a:xfrm>
          <a:prstGeom prst="rect">
            <a:avLst/>
          </a:prstGeom>
        </p:spPr>
        <p:txBody>
          <a:bodyPr anchor="t" rtlCol="false" tIns="0" lIns="0" bIns="0" rIns="0">
            <a:spAutoFit/>
          </a:bodyPr>
          <a:lstStyle/>
          <a:p>
            <a:pPr>
              <a:lnSpc>
                <a:spcPts val="4369"/>
              </a:lnSpc>
            </a:pPr>
            <a:r>
              <a:rPr lang="en-US" sz="3121">
                <a:solidFill>
                  <a:srgbClr val="000000"/>
                </a:solidFill>
                <a:latin typeface="Times New Roman Bold"/>
              </a:rPr>
              <a:t> We will assess the impact of GAN-generated data on the performance of the object detection system, considering metrics such as accuracy, precision, and computational efficiency.</a:t>
            </a:r>
          </a:p>
        </p:txBody>
      </p:sp>
      <p:sp>
        <p:nvSpPr>
          <p:cNvPr name="TextBox 8" id="8"/>
          <p:cNvSpPr txBox="true"/>
          <p:nvPr/>
        </p:nvSpPr>
        <p:spPr>
          <a:xfrm rot="0">
            <a:off x="10271805" y="2796701"/>
            <a:ext cx="7149962" cy="1770363"/>
          </a:xfrm>
          <a:prstGeom prst="rect">
            <a:avLst/>
          </a:prstGeom>
        </p:spPr>
        <p:txBody>
          <a:bodyPr anchor="t" rtlCol="false" tIns="0" lIns="0" bIns="0" rIns="0">
            <a:spAutoFit/>
          </a:bodyPr>
          <a:lstStyle/>
          <a:p>
            <a:pPr>
              <a:lnSpc>
                <a:spcPts val="4562"/>
              </a:lnSpc>
            </a:pPr>
            <a:r>
              <a:rPr lang="en-US" sz="3258">
                <a:solidFill>
                  <a:srgbClr val="000000"/>
                </a:solidFill>
                <a:latin typeface="Times New Roman Bold"/>
              </a:rPr>
              <a:t>The core of our project involves training a GAN model to generate synthetic images that closely resemble real-world objects</a:t>
            </a:r>
          </a:p>
        </p:txBody>
      </p:sp>
      <p:sp>
        <p:nvSpPr>
          <p:cNvPr name="TextBox 9" id="9"/>
          <p:cNvSpPr txBox="true"/>
          <p:nvPr/>
        </p:nvSpPr>
        <p:spPr>
          <a:xfrm rot="0">
            <a:off x="10573409" y="6453151"/>
            <a:ext cx="6848358" cy="2253028"/>
          </a:xfrm>
          <a:prstGeom prst="rect">
            <a:avLst/>
          </a:prstGeom>
        </p:spPr>
        <p:txBody>
          <a:bodyPr anchor="t" rtlCol="false" tIns="0" lIns="0" bIns="0" rIns="0">
            <a:spAutoFit/>
          </a:bodyPr>
          <a:lstStyle/>
          <a:p>
            <a:pPr>
              <a:lnSpc>
                <a:spcPts val="4369"/>
              </a:lnSpc>
            </a:pPr>
            <a:r>
              <a:rPr lang="en-US" sz="3121">
                <a:solidFill>
                  <a:srgbClr val="000000"/>
                </a:solidFill>
                <a:latin typeface="Times New Roman Bold"/>
              </a:rPr>
              <a:t>Through rigorous experimentation and analysis, we aim to provide insights into the effectiveness of GAN-based augmentation for object detection tasks.</a:t>
            </a:r>
          </a:p>
        </p:txBody>
      </p:sp>
      <p:sp>
        <p:nvSpPr>
          <p:cNvPr name="AutoShape 10" id="10"/>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sp>
        <p:nvSpPr>
          <p:cNvPr name="AutoShape 11" id="11"/>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grpSp>
        <p:nvGrpSpPr>
          <p:cNvPr name="Group 12" id="12"/>
          <p:cNvGrpSpPr/>
          <p:nvPr/>
        </p:nvGrpSpPr>
        <p:grpSpPr>
          <a:xfrm rot="0">
            <a:off x="15859155" y="0"/>
            <a:ext cx="1562612" cy="1673225"/>
            <a:chOff x="0" y="0"/>
            <a:chExt cx="2083482" cy="2230967"/>
          </a:xfrm>
        </p:grpSpPr>
        <p:grpSp>
          <p:nvGrpSpPr>
            <p:cNvPr name="Group 13" id="13"/>
            <p:cNvGrpSpPr/>
            <p:nvPr/>
          </p:nvGrpSpPr>
          <p:grpSpPr>
            <a:xfrm rot="0">
              <a:off x="75599" y="0"/>
              <a:ext cx="1932284" cy="2230967"/>
              <a:chOff x="0" y="0"/>
              <a:chExt cx="703982" cy="812800"/>
            </a:xfrm>
          </p:grpSpPr>
          <p:sp>
            <p:nvSpPr>
              <p:cNvPr name="Freeform 14" id="14"/>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5" id="15"/>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5</a:t>
              </a:r>
            </a:p>
          </p:txBody>
        </p:sp>
      </p:grpSp>
      <p:sp>
        <p:nvSpPr>
          <p:cNvPr name="Freeform 17" id="17"/>
          <p:cNvSpPr/>
          <p:nvPr/>
        </p:nvSpPr>
        <p:spPr>
          <a:xfrm flipH="false" flipV="false" rot="0">
            <a:off x="1263762" y="-1458608"/>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1804788" y="925830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2553980" y="704850"/>
            <a:ext cx="13180039" cy="1612901"/>
          </a:xfrm>
          <a:prstGeom prst="rect">
            <a:avLst/>
          </a:prstGeom>
        </p:spPr>
        <p:txBody>
          <a:bodyPr anchor="t" rtlCol="false" tIns="0" lIns="0" bIns="0" rIns="0">
            <a:spAutoFit/>
          </a:bodyPr>
          <a:lstStyle/>
          <a:p>
            <a:pPr algn="ctr">
              <a:lnSpc>
                <a:spcPts val="11899"/>
              </a:lnSpc>
            </a:pPr>
            <a:r>
              <a:rPr lang="en-US" sz="8499">
                <a:solidFill>
                  <a:srgbClr val="000000"/>
                </a:solidFill>
                <a:latin typeface="Times New Roman Bold"/>
              </a:rPr>
              <a:t>END USERS</a:t>
            </a:r>
          </a:p>
        </p:txBody>
      </p:sp>
      <p:sp>
        <p:nvSpPr>
          <p:cNvPr name="TextBox 3" id="3"/>
          <p:cNvSpPr txBox="true"/>
          <p:nvPr/>
        </p:nvSpPr>
        <p:spPr>
          <a:xfrm rot="0">
            <a:off x="1221986" y="3229270"/>
            <a:ext cx="4480960" cy="706120"/>
          </a:xfrm>
          <a:prstGeom prst="rect">
            <a:avLst/>
          </a:prstGeom>
        </p:spPr>
        <p:txBody>
          <a:bodyPr anchor="t" rtlCol="false" tIns="0" lIns="0" bIns="0" rIns="0">
            <a:spAutoFit/>
          </a:bodyPr>
          <a:lstStyle/>
          <a:p>
            <a:pPr marL="798829" indent="-399415" lvl="1">
              <a:lnSpc>
                <a:spcPts val="5179"/>
              </a:lnSpc>
              <a:buFont typeface="Arial"/>
              <a:buChar char="•"/>
            </a:pPr>
            <a:r>
              <a:rPr lang="en-US" sz="3699">
                <a:solidFill>
                  <a:srgbClr val="000000"/>
                </a:solidFill>
                <a:latin typeface="Times New Roman Bold"/>
              </a:rPr>
              <a:t>Researchers</a:t>
            </a:r>
          </a:p>
        </p:txBody>
      </p:sp>
      <p:sp>
        <p:nvSpPr>
          <p:cNvPr name="TextBox 4" id="4"/>
          <p:cNvSpPr txBox="true"/>
          <p:nvPr/>
        </p:nvSpPr>
        <p:spPr>
          <a:xfrm rot="0">
            <a:off x="1221986" y="4332605"/>
            <a:ext cx="4480960" cy="1363345"/>
          </a:xfrm>
          <a:prstGeom prst="rect">
            <a:avLst/>
          </a:prstGeom>
        </p:spPr>
        <p:txBody>
          <a:bodyPr anchor="t" rtlCol="false" tIns="0" lIns="0" bIns="0" rIns="0">
            <a:spAutoFit/>
          </a:bodyPr>
          <a:lstStyle/>
          <a:p>
            <a:pPr marL="798829" indent="-399415" lvl="1">
              <a:lnSpc>
                <a:spcPts val="5179"/>
              </a:lnSpc>
              <a:buFont typeface="Arial"/>
              <a:buChar char="•"/>
            </a:pPr>
            <a:r>
              <a:rPr lang="en-US" sz="3699">
                <a:solidFill>
                  <a:srgbClr val="000000"/>
                </a:solidFill>
                <a:latin typeface="Times New Roman Bold"/>
              </a:rPr>
              <a:t>cyber security professionals</a:t>
            </a:r>
          </a:p>
        </p:txBody>
      </p:sp>
      <p:sp>
        <p:nvSpPr>
          <p:cNvPr name="TextBox 5" id="5"/>
          <p:cNvSpPr txBox="true"/>
          <p:nvPr/>
        </p:nvSpPr>
        <p:spPr>
          <a:xfrm rot="0">
            <a:off x="1221986" y="6096000"/>
            <a:ext cx="4480960" cy="1363345"/>
          </a:xfrm>
          <a:prstGeom prst="rect">
            <a:avLst/>
          </a:prstGeom>
        </p:spPr>
        <p:txBody>
          <a:bodyPr anchor="t" rtlCol="false" tIns="0" lIns="0" bIns="0" rIns="0">
            <a:spAutoFit/>
          </a:bodyPr>
          <a:lstStyle/>
          <a:p>
            <a:pPr marL="798829" indent="-399415" lvl="1">
              <a:lnSpc>
                <a:spcPts val="5179"/>
              </a:lnSpc>
              <a:buFont typeface="Arial"/>
              <a:buChar char="•"/>
            </a:pPr>
            <a:r>
              <a:rPr lang="en-US" sz="3699">
                <a:solidFill>
                  <a:srgbClr val="000000"/>
                </a:solidFill>
                <a:latin typeface="Times New Roman Bold"/>
              </a:rPr>
              <a:t>software developers</a:t>
            </a:r>
          </a:p>
        </p:txBody>
      </p:sp>
      <p:sp>
        <p:nvSpPr>
          <p:cNvPr name="TextBox 6" id="6"/>
          <p:cNvSpPr txBox="true"/>
          <p:nvPr/>
        </p:nvSpPr>
        <p:spPr>
          <a:xfrm rot="0">
            <a:off x="9431304" y="2972118"/>
            <a:ext cx="4480960" cy="706120"/>
          </a:xfrm>
          <a:prstGeom prst="rect">
            <a:avLst/>
          </a:prstGeom>
        </p:spPr>
        <p:txBody>
          <a:bodyPr anchor="t" rtlCol="false" tIns="0" lIns="0" bIns="0" rIns="0">
            <a:spAutoFit/>
          </a:bodyPr>
          <a:lstStyle/>
          <a:p>
            <a:pPr marL="798829" indent="-399415" lvl="1">
              <a:lnSpc>
                <a:spcPts val="5179"/>
              </a:lnSpc>
              <a:buFont typeface="Arial"/>
              <a:buChar char="•"/>
            </a:pPr>
            <a:r>
              <a:rPr lang="en-US" sz="3699">
                <a:solidFill>
                  <a:srgbClr val="000000"/>
                </a:solidFill>
                <a:latin typeface="Times New Roman Bold"/>
              </a:rPr>
              <a:t>Academics</a:t>
            </a:r>
          </a:p>
        </p:txBody>
      </p:sp>
      <p:sp>
        <p:nvSpPr>
          <p:cNvPr name="TextBox 7" id="7"/>
          <p:cNvSpPr txBox="true"/>
          <p:nvPr/>
        </p:nvSpPr>
        <p:spPr>
          <a:xfrm rot="0">
            <a:off x="1221986" y="8074580"/>
            <a:ext cx="4480960" cy="706120"/>
          </a:xfrm>
          <a:prstGeom prst="rect">
            <a:avLst/>
          </a:prstGeom>
        </p:spPr>
        <p:txBody>
          <a:bodyPr anchor="t" rtlCol="false" tIns="0" lIns="0" bIns="0" rIns="0">
            <a:spAutoFit/>
          </a:bodyPr>
          <a:lstStyle/>
          <a:p>
            <a:pPr marL="798829" indent="-399415" lvl="1">
              <a:lnSpc>
                <a:spcPts val="5179"/>
              </a:lnSpc>
              <a:buFont typeface="Arial"/>
              <a:buChar char="•"/>
            </a:pPr>
            <a:r>
              <a:rPr lang="en-US" sz="3699">
                <a:solidFill>
                  <a:srgbClr val="000000"/>
                </a:solidFill>
                <a:latin typeface="Times New Roman Bold"/>
              </a:rPr>
              <a:t>Traffic controllers</a:t>
            </a:r>
          </a:p>
        </p:txBody>
      </p:sp>
      <p:sp>
        <p:nvSpPr>
          <p:cNvPr name="TextBox 8" id="8"/>
          <p:cNvSpPr txBox="true"/>
          <p:nvPr/>
        </p:nvSpPr>
        <p:spPr>
          <a:xfrm rot="0">
            <a:off x="9431304" y="4485651"/>
            <a:ext cx="5055568" cy="706120"/>
          </a:xfrm>
          <a:prstGeom prst="rect">
            <a:avLst/>
          </a:prstGeom>
        </p:spPr>
        <p:txBody>
          <a:bodyPr anchor="t" rtlCol="false" tIns="0" lIns="0" bIns="0" rIns="0">
            <a:spAutoFit/>
          </a:bodyPr>
          <a:lstStyle/>
          <a:p>
            <a:pPr marL="798829" indent="-399415" lvl="1">
              <a:lnSpc>
                <a:spcPts val="5179"/>
              </a:lnSpc>
              <a:buFont typeface="Arial"/>
              <a:buChar char="•"/>
            </a:pPr>
            <a:r>
              <a:rPr lang="en-US" sz="3699">
                <a:solidFill>
                  <a:srgbClr val="000000"/>
                </a:solidFill>
                <a:latin typeface="Times New Roman Bold"/>
              </a:rPr>
              <a:t>Robotics</a:t>
            </a:r>
          </a:p>
        </p:txBody>
      </p:sp>
      <p:sp>
        <p:nvSpPr>
          <p:cNvPr name="TextBox 9" id="9"/>
          <p:cNvSpPr txBox="true"/>
          <p:nvPr/>
        </p:nvSpPr>
        <p:spPr>
          <a:xfrm rot="0">
            <a:off x="9431304" y="6096000"/>
            <a:ext cx="4480960" cy="1363345"/>
          </a:xfrm>
          <a:prstGeom prst="rect">
            <a:avLst/>
          </a:prstGeom>
        </p:spPr>
        <p:txBody>
          <a:bodyPr anchor="t" rtlCol="false" tIns="0" lIns="0" bIns="0" rIns="0">
            <a:spAutoFit/>
          </a:bodyPr>
          <a:lstStyle/>
          <a:p>
            <a:pPr marL="798829" indent="-399415" lvl="1">
              <a:lnSpc>
                <a:spcPts val="5179"/>
              </a:lnSpc>
              <a:buFont typeface="Arial"/>
              <a:buChar char="•"/>
            </a:pPr>
            <a:r>
              <a:rPr lang="en-US" sz="3699">
                <a:solidFill>
                  <a:srgbClr val="000000"/>
                </a:solidFill>
                <a:latin typeface="Times New Roman Bold"/>
              </a:rPr>
              <a:t>industry professionals</a:t>
            </a:r>
          </a:p>
        </p:txBody>
      </p:sp>
      <p:sp>
        <p:nvSpPr>
          <p:cNvPr name="AutoShape 10" id="10"/>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11" id="11"/>
          <p:cNvSpPr/>
          <p:nvPr/>
        </p:nvSpPr>
        <p:spPr>
          <a:xfrm>
            <a:off x="11430169" y="9061267"/>
            <a:ext cx="7105264" cy="19050"/>
          </a:xfrm>
          <a:prstGeom prst="line">
            <a:avLst/>
          </a:prstGeom>
          <a:ln cap="flat" w="114300">
            <a:solidFill>
              <a:srgbClr val="9FC3D0"/>
            </a:solidFill>
            <a:prstDash val="solid"/>
            <a:headEnd type="none" len="sm" w="sm"/>
            <a:tailEnd type="none" len="sm" w="sm"/>
          </a:ln>
        </p:spPr>
      </p:sp>
      <p:grpSp>
        <p:nvGrpSpPr>
          <p:cNvPr name="Group 12" id="12"/>
          <p:cNvGrpSpPr/>
          <p:nvPr/>
        </p:nvGrpSpPr>
        <p:grpSpPr>
          <a:xfrm rot="0">
            <a:off x="15859155" y="0"/>
            <a:ext cx="1562612" cy="1673225"/>
            <a:chOff x="0" y="0"/>
            <a:chExt cx="2083482" cy="2230967"/>
          </a:xfrm>
        </p:grpSpPr>
        <p:grpSp>
          <p:nvGrpSpPr>
            <p:cNvPr name="Group 13" id="13"/>
            <p:cNvGrpSpPr/>
            <p:nvPr/>
          </p:nvGrpSpPr>
          <p:grpSpPr>
            <a:xfrm rot="0">
              <a:off x="75599" y="0"/>
              <a:ext cx="1932284" cy="2230967"/>
              <a:chOff x="0" y="0"/>
              <a:chExt cx="703982" cy="812800"/>
            </a:xfrm>
          </p:grpSpPr>
          <p:sp>
            <p:nvSpPr>
              <p:cNvPr name="Freeform 14" id="14"/>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5" id="15"/>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6</a:t>
              </a:r>
            </a:p>
          </p:txBody>
        </p:sp>
      </p:grpSp>
      <p:sp>
        <p:nvSpPr>
          <p:cNvPr name="Freeform 17" id="17"/>
          <p:cNvSpPr/>
          <p:nvPr/>
        </p:nvSpPr>
        <p:spPr>
          <a:xfrm flipH="false" flipV="false" rot="0">
            <a:off x="-2845001" y="434334"/>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3601700" y="614206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547891" y="3217015"/>
            <a:ext cx="516960" cy="51696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 id="4"/>
            <p:cNvSpPr txBox="true"/>
            <p:nvPr/>
          </p:nvSpPr>
          <p:spPr>
            <a:xfrm>
              <a:off x="76200" y="0"/>
              <a:ext cx="660400" cy="7366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46775" y="809625"/>
            <a:ext cx="14812380" cy="1042344"/>
          </a:xfrm>
          <a:prstGeom prst="rect">
            <a:avLst/>
          </a:prstGeom>
        </p:spPr>
        <p:txBody>
          <a:bodyPr anchor="t" rtlCol="false" tIns="0" lIns="0" bIns="0" rIns="0">
            <a:spAutoFit/>
          </a:bodyPr>
          <a:lstStyle/>
          <a:p>
            <a:pPr algn="ctr">
              <a:lnSpc>
                <a:spcPts val="7600"/>
              </a:lnSpc>
            </a:pPr>
            <a:r>
              <a:rPr lang="en-US" sz="5428">
                <a:solidFill>
                  <a:srgbClr val="000000"/>
                </a:solidFill>
                <a:latin typeface="Times New Roman Bold"/>
              </a:rPr>
              <a:t>SOLUTION AND IT’S VALUE PROPORTION</a:t>
            </a:r>
          </a:p>
        </p:txBody>
      </p:sp>
      <p:sp>
        <p:nvSpPr>
          <p:cNvPr name="TextBox 6" id="6"/>
          <p:cNvSpPr txBox="true"/>
          <p:nvPr/>
        </p:nvSpPr>
        <p:spPr>
          <a:xfrm rot="0">
            <a:off x="2411959" y="2843706"/>
            <a:ext cx="7530658" cy="890270"/>
          </a:xfrm>
          <a:prstGeom prst="rect">
            <a:avLst/>
          </a:prstGeom>
        </p:spPr>
        <p:txBody>
          <a:bodyPr anchor="t" rtlCol="false" tIns="0" lIns="0" bIns="0" rIns="0">
            <a:spAutoFit/>
          </a:bodyPr>
          <a:lstStyle/>
          <a:p>
            <a:pPr>
              <a:lnSpc>
                <a:spcPts val="6580"/>
              </a:lnSpc>
            </a:pPr>
            <a:r>
              <a:rPr lang="en-US" sz="4700">
                <a:solidFill>
                  <a:srgbClr val="000000"/>
                </a:solidFill>
                <a:latin typeface="Times New Roman Bold"/>
              </a:rPr>
              <a:t>Solution</a:t>
            </a:r>
          </a:p>
        </p:txBody>
      </p:sp>
      <p:sp>
        <p:nvSpPr>
          <p:cNvPr name="TextBox 7" id="7"/>
          <p:cNvSpPr txBox="true"/>
          <p:nvPr/>
        </p:nvSpPr>
        <p:spPr>
          <a:xfrm rot="0">
            <a:off x="1547891" y="3793284"/>
            <a:ext cx="15873876" cy="4182452"/>
          </a:xfrm>
          <a:prstGeom prst="rect">
            <a:avLst/>
          </a:prstGeom>
        </p:spPr>
        <p:txBody>
          <a:bodyPr anchor="t" rtlCol="false" tIns="0" lIns="0" bIns="0" rIns="0">
            <a:spAutoFit/>
          </a:bodyPr>
          <a:lstStyle/>
          <a:p>
            <a:pPr>
              <a:lnSpc>
                <a:spcPts val="4671"/>
              </a:lnSpc>
            </a:pPr>
            <a:r>
              <a:rPr lang="en-US" sz="3336">
                <a:solidFill>
                  <a:srgbClr val="000000"/>
                </a:solidFill>
                <a:latin typeface="Times New Roman"/>
              </a:rPr>
              <a:t>The proposed solution integrates Generative Adversarial Networks (GANs) into object detection frameworks to enhance accuracy, reduce data annotation costs, and improve robustness against adversarial attacks. By generating synthetic images, the model is trained on a more diverse dataset, enabling better generalization and adaptability to real-world scenarios. This approach offers a cost-effective and efficient way to augment object detection systems, providing improved performance and resilience in various application domains.</a:t>
            </a:r>
          </a:p>
        </p:txBody>
      </p:sp>
      <p:sp>
        <p:nvSpPr>
          <p:cNvPr name="Freeform 8" id="8"/>
          <p:cNvSpPr/>
          <p:nvPr/>
        </p:nvSpPr>
        <p:spPr>
          <a:xfrm flipH="false" flipV="false" rot="0">
            <a:off x="13764167" y="582762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9" id="9"/>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10" id="10"/>
          <p:cNvSpPr/>
          <p:nvPr/>
        </p:nvSpPr>
        <p:spPr>
          <a:xfrm>
            <a:off x="11430169" y="9061267"/>
            <a:ext cx="7105264" cy="19050"/>
          </a:xfrm>
          <a:prstGeom prst="line">
            <a:avLst/>
          </a:prstGeom>
          <a:ln cap="flat" w="114300">
            <a:solidFill>
              <a:srgbClr val="9FC3D0"/>
            </a:solidFill>
            <a:prstDash val="solid"/>
            <a:headEnd type="none" len="sm" w="sm"/>
            <a:tailEnd type="none" len="sm" w="sm"/>
          </a:ln>
        </p:spPr>
      </p:sp>
      <p:grpSp>
        <p:nvGrpSpPr>
          <p:cNvPr name="Group 11" id="11"/>
          <p:cNvGrpSpPr/>
          <p:nvPr/>
        </p:nvGrpSpPr>
        <p:grpSpPr>
          <a:xfrm rot="0">
            <a:off x="15859155" y="0"/>
            <a:ext cx="1562612" cy="1673225"/>
            <a:chOff x="0" y="0"/>
            <a:chExt cx="2083482" cy="2230967"/>
          </a:xfrm>
        </p:grpSpPr>
        <p:grpSp>
          <p:nvGrpSpPr>
            <p:cNvPr name="Group 12" id="12"/>
            <p:cNvGrpSpPr/>
            <p:nvPr/>
          </p:nvGrpSpPr>
          <p:grpSpPr>
            <a:xfrm rot="0">
              <a:off x="75599" y="0"/>
              <a:ext cx="1932284" cy="2230967"/>
              <a:chOff x="0" y="0"/>
              <a:chExt cx="703982" cy="812800"/>
            </a:xfrm>
          </p:grpSpPr>
          <p:sp>
            <p:nvSpPr>
              <p:cNvPr name="Freeform 13" id="13"/>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4" id="14"/>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6</a:t>
              </a:r>
            </a:p>
          </p:txBody>
        </p:sp>
      </p:grpSp>
      <p:sp>
        <p:nvSpPr>
          <p:cNvPr name="Freeform 16" id="16"/>
          <p:cNvSpPr/>
          <p:nvPr/>
        </p:nvSpPr>
        <p:spPr>
          <a:xfrm flipH="false" flipV="false" rot="0">
            <a:off x="-2628900" y="-1449083"/>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28700" y="942975"/>
            <a:ext cx="14210569" cy="774213"/>
          </a:xfrm>
          <a:prstGeom prst="rect">
            <a:avLst/>
          </a:prstGeom>
        </p:spPr>
        <p:txBody>
          <a:bodyPr anchor="t" rtlCol="false" tIns="0" lIns="0" bIns="0" rIns="0">
            <a:spAutoFit/>
          </a:bodyPr>
          <a:lstStyle/>
          <a:p>
            <a:pPr algn="ctr">
              <a:lnSpc>
                <a:spcPts val="6355"/>
              </a:lnSpc>
            </a:pPr>
            <a:r>
              <a:rPr lang="en-US" sz="4539">
                <a:solidFill>
                  <a:srgbClr val="000000"/>
                </a:solidFill>
                <a:latin typeface="Alatsi Bold"/>
              </a:rPr>
              <a:t>VALUE PROPORTION - CONTINUATION</a:t>
            </a:r>
          </a:p>
        </p:txBody>
      </p:sp>
      <p:grpSp>
        <p:nvGrpSpPr>
          <p:cNvPr name="Group 3" id="3"/>
          <p:cNvGrpSpPr/>
          <p:nvPr/>
        </p:nvGrpSpPr>
        <p:grpSpPr>
          <a:xfrm rot="0">
            <a:off x="1704735" y="3085639"/>
            <a:ext cx="15516465" cy="5218417"/>
            <a:chOff x="0" y="0"/>
            <a:chExt cx="20688620" cy="6957889"/>
          </a:xfrm>
        </p:grpSpPr>
        <p:grpSp>
          <p:nvGrpSpPr>
            <p:cNvPr name="Group 4" id="4"/>
            <p:cNvGrpSpPr/>
            <p:nvPr/>
          </p:nvGrpSpPr>
          <p:grpSpPr>
            <a:xfrm rot="0">
              <a:off x="0" y="0"/>
              <a:ext cx="1473815" cy="1473815"/>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C7C6"/>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0" y="130580"/>
              <a:ext cx="1473815" cy="1117405"/>
            </a:xfrm>
            <a:prstGeom prst="rect">
              <a:avLst/>
            </a:prstGeom>
          </p:spPr>
          <p:txBody>
            <a:bodyPr anchor="t" rtlCol="false" tIns="0" lIns="0" bIns="0" rIns="0">
              <a:spAutoFit/>
            </a:bodyPr>
            <a:lstStyle/>
            <a:p>
              <a:pPr algn="ctr">
                <a:lnSpc>
                  <a:spcPts val="7048"/>
                </a:lnSpc>
              </a:pPr>
              <a:r>
                <a:rPr lang="en-US" sz="5034">
                  <a:solidFill>
                    <a:srgbClr val="000000"/>
                  </a:solidFill>
                  <a:latin typeface="Alatsi Bold"/>
                </a:rPr>
                <a:t>1</a:t>
              </a:r>
            </a:p>
          </p:txBody>
        </p:sp>
        <p:grpSp>
          <p:nvGrpSpPr>
            <p:cNvPr name="Group 8" id="8"/>
            <p:cNvGrpSpPr/>
            <p:nvPr/>
          </p:nvGrpSpPr>
          <p:grpSpPr>
            <a:xfrm rot="0">
              <a:off x="0" y="2742037"/>
              <a:ext cx="1473815" cy="147381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C7C6"/>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2872617"/>
              <a:ext cx="1473815" cy="1117405"/>
            </a:xfrm>
            <a:prstGeom prst="rect">
              <a:avLst/>
            </a:prstGeom>
          </p:spPr>
          <p:txBody>
            <a:bodyPr anchor="t" rtlCol="false" tIns="0" lIns="0" bIns="0" rIns="0">
              <a:spAutoFit/>
            </a:bodyPr>
            <a:lstStyle/>
            <a:p>
              <a:pPr algn="ctr">
                <a:lnSpc>
                  <a:spcPts val="7048"/>
                </a:lnSpc>
              </a:pPr>
              <a:r>
                <a:rPr lang="en-US" sz="5034">
                  <a:solidFill>
                    <a:srgbClr val="000000"/>
                  </a:solidFill>
                  <a:latin typeface="Alatsi Bold"/>
                </a:rPr>
                <a:t>2</a:t>
              </a:r>
            </a:p>
          </p:txBody>
        </p:sp>
        <p:grpSp>
          <p:nvGrpSpPr>
            <p:cNvPr name="Group 12" id="12"/>
            <p:cNvGrpSpPr/>
            <p:nvPr/>
          </p:nvGrpSpPr>
          <p:grpSpPr>
            <a:xfrm rot="0">
              <a:off x="0" y="5484075"/>
              <a:ext cx="1473815" cy="147381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C7C6"/>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0" y="5614654"/>
              <a:ext cx="1473815" cy="1117405"/>
            </a:xfrm>
            <a:prstGeom prst="rect">
              <a:avLst/>
            </a:prstGeom>
          </p:spPr>
          <p:txBody>
            <a:bodyPr anchor="t" rtlCol="false" tIns="0" lIns="0" bIns="0" rIns="0">
              <a:spAutoFit/>
            </a:bodyPr>
            <a:lstStyle/>
            <a:p>
              <a:pPr algn="ctr">
                <a:lnSpc>
                  <a:spcPts val="7048"/>
                </a:lnSpc>
              </a:pPr>
              <a:r>
                <a:rPr lang="en-US" sz="5034">
                  <a:solidFill>
                    <a:srgbClr val="000000"/>
                  </a:solidFill>
                  <a:latin typeface="Alatsi Bold"/>
                </a:rPr>
                <a:t>3</a:t>
              </a:r>
            </a:p>
          </p:txBody>
        </p:sp>
        <p:sp>
          <p:nvSpPr>
            <p:cNvPr name="TextBox 16" id="16"/>
            <p:cNvSpPr txBox="true"/>
            <p:nvPr/>
          </p:nvSpPr>
          <p:spPr>
            <a:xfrm rot="0">
              <a:off x="1711697" y="-63120"/>
              <a:ext cx="18976923" cy="2143398"/>
            </a:xfrm>
            <a:prstGeom prst="rect">
              <a:avLst/>
            </a:prstGeom>
          </p:spPr>
          <p:txBody>
            <a:bodyPr anchor="t" rtlCol="false" tIns="0" lIns="0" bIns="0" rIns="0">
              <a:spAutoFit/>
            </a:bodyPr>
            <a:lstStyle/>
            <a:p>
              <a:pPr>
                <a:lnSpc>
                  <a:spcPts val="4322"/>
                </a:lnSpc>
              </a:pPr>
              <a:r>
                <a:rPr lang="en-US" sz="3087">
                  <a:solidFill>
                    <a:srgbClr val="000000"/>
                  </a:solidFill>
                  <a:latin typeface="Alatsi Bold"/>
                </a:rPr>
                <a:t>Enhanced Accuracy and Robustness: Integrating GANs diversifies the training dataset, improving accuracy and robustness in object detection by better handling real-world variations.</a:t>
              </a:r>
            </a:p>
          </p:txBody>
        </p:sp>
        <p:sp>
          <p:nvSpPr>
            <p:cNvPr name="TextBox 17" id="17"/>
            <p:cNvSpPr txBox="true"/>
            <p:nvPr/>
          </p:nvSpPr>
          <p:spPr>
            <a:xfrm rot="0">
              <a:off x="1711697" y="2677140"/>
              <a:ext cx="18976923" cy="1416300"/>
            </a:xfrm>
            <a:prstGeom prst="rect">
              <a:avLst/>
            </a:prstGeom>
          </p:spPr>
          <p:txBody>
            <a:bodyPr anchor="t" rtlCol="false" tIns="0" lIns="0" bIns="0" rIns="0">
              <a:spAutoFit/>
            </a:bodyPr>
            <a:lstStyle/>
            <a:p>
              <a:pPr>
                <a:lnSpc>
                  <a:spcPts val="4322"/>
                </a:lnSpc>
              </a:pPr>
              <a:r>
                <a:rPr lang="en-US" sz="3087">
                  <a:solidFill>
                    <a:srgbClr val="000000"/>
                  </a:solidFill>
                  <a:latin typeface="Alatsi Bold"/>
                </a:rPr>
                <a:t>GAN-generated synthetic images reduce reliance on manual data annotation, leading to significant cost savings while ensuring a comprehensive training dataset.</a:t>
              </a:r>
            </a:p>
          </p:txBody>
        </p:sp>
        <p:sp>
          <p:nvSpPr>
            <p:cNvPr name="TextBox 18" id="18"/>
            <p:cNvSpPr txBox="true"/>
            <p:nvPr/>
          </p:nvSpPr>
          <p:spPr>
            <a:xfrm rot="0">
              <a:off x="1711697" y="5417400"/>
              <a:ext cx="18976923" cy="1416300"/>
            </a:xfrm>
            <a:prstGeom prst="rect">
              <a:avLst/>
            </a:prstGeom>
          </p:spPr>
          <p:txBody>
            <a:bodyPr anchor="t" rtlCol="false" tIns="0" lIns="0" bIns="0" rIns="0">
              <a:spAutoFit/>
            </a:bodyPr>
            <a:lstStyle/>
            <a:p>
              <a:pPr>
                <a:lnSpc>
                  <a:spcPts val="4322"/>
                </a:lnSpc>
              </a:pPr>
              <a:r>
                <a:rPr lang="en-US" sz="3087">
                  <a:solidFill>
                    <a:srgbClr val="000000"/>
                  </a:solidFill>
                  <a:latin typeface="Alatsi Bold"/>
                </a:rPr>
                <a:t>GAN-based training enhances the model's ability to distinguish genuine objects from adversarial perturbations, bolstering system security.</a:t>
              </a:r>
            </a:p>
          </p:txBody>
        </p:sp>
      </p:grpSp>
      <p:grpSp>
        <p:nvGrpSpPr>
          <p:cNvPr name="Group 19" id="19"/>
          <p:cNvGrpSpPr/>
          <p:nvPr/>
        </p:nvGrpSpPr>
        <p:grpSpPr>
          <a:xfrm rot="0">
            <a:off x="627362" y="0"/>
            <a:ext cx="937061" cy="10287000"/>
            <a:chOff x="0" y="0"/>
            <a:chExt cx="246798" cy="2709333"/>
          </a:xfrm>
        </p:grpSpPr>
        <p:sp>
          <p:nvSpPr>
            <p:cNvPr name="Freeform 20" id="20"/>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21" id="21"/>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AutoShape 22" id="22"/>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sp>
        <p:nvSpPr>
          <p:cNvPr name="AutoShape 23" id="23"/>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grpSp>
        <p:nvGrpSpPr>
          <p:cNvPr name="Group 24" id="24"/>
          <p:cNvGrpSpPr/>
          <p:nvPr/>
        </p:nvGrpSpPr>
        <p:grpSpPr>
          <a:xfrm rot="0">
            <a:off x="15859155" y="0"/>
            <a:ext cx="1562612" cy="1673225"/>
            <a:chOff x="0" y="0"/>
            <a:chExt cx="2083482" cy="2230967"/>
          </a:xfrm>
        </p:grpSpPr>
        <p:grpSp>
          <p:nvGrpSpPr>
            <p:cNvPr name="Group 25" id="25"/>
            <p:cNvGrpSpPr/>
            <p:nvPr/>
          </p:nvGrpSpPr>
          <p:grpSpPr>
            <a:xfrm rot="0">
              <a:off x="75599" y="0"/>
              <a:ext cx="1932284" cy="2230967"/>
              <a:chOff x="0" y="0"/>
              <a:chExt cx="703982" cy="812800"/>
            </a:xfrm>
          </p:grpSpPr>
          <p:sp>
            <p:nvSpPr>
              <p:cNvPr name="Freeform 26" id="26"/>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27" id="27"/>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8</a:t>
              </a:r>
            </a:p>
          </p:txBody>
        </p:sp>
      </p:grpSp>
      <p:sp>
        <p:nvSpPr>
          <p:cNvPr name="Freeform 29" id="29"/>
          <p:cNvSpPr/>
          <p:nvPr/>
        </p:nvSpPr>
        <p:spPr>
          <a:xfrm flipH="false" flipV="false" rot="0">
            <a:off x="969754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0" id="30"/>
          <p:cNvSpPr/>
          <p:nvPr/>
        </p:nvSpPr>
        <p:spPr>
          <a:xfrm flipH="false" flipV="false" rot="0">
            <a:off x="1564423" y="-164117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2411959" y="2938956"/>
            <a:ext cx="10716320" cy="795020"/>
          </a:xfrm>
          <a:prstGeom prst="rect">
            <a:avLst/>
          </a:prstGeom>
        </p:spPr>
        <p:txBody>
          <a:bodyPr anchor="t" rtlCol="false" tIns="0" lIns="0" bIns="0" rIns="0">
            <a:spAutoFit/>
          </a:bodyPr>
          <a:lstStyle/>
          <a:p>
            <a:pPr>
              <a:lnSpc>
                <a:spcPts val="6580"/>
              </a:lnSpc>
            </a:pPr>
            <a:r>
              <a:rPr lang="en-US" sz="4700">
                <a:solidFill>
                  <a:srgbClr val="000000"/>
                </a:solidFill>
                <a:latin typeface="Alatsi Bold"/>
              </a:rPr>
              <a:t>Adversarial Training for Robustness:</a:t>
            </a:r>
          </a:p>
        </p:txBody>
      </p:sp>
      <p:sp>
        <p:nvSpPr>
          <p:cNvPr name="TextBox 3" id="3"/>
          <p:cNvSpPr txBox="true"/>
          <p:nvPr/>
        </p:nvSpPr>
        <p:spPr>
          <a:xfrm rot="0">
            <a:off x="2411959" y="5441754"/>
            <a:ext cx="13447196" cy="795020"/>
          </a:xfrm>
          <a:prstGeom prst="rect">
            <a:avLst/>
          </a:prstGeom>
        </p:spPr>
        <p:txBody>
          <a:bodyPr anchor="t" rtlCol="false" tIns="0" lIns="0" bIns="0" rIns="0">
            <a:spAutoFit/>
          </a:bodyPr>
          <a:lstStyle/>
          <a:p>
            <a:pPr>
              <a:lnSpc>
                <a:spcPts val="6580"/>
              </a:lnSpc>
            </a:pPr>
            <a:r>
              <a:rPr lang="en-US" sz="4700">
                <a:solidFill>
                  <a:srgbClr val="000000"/>
                </a:solidFill>
                <a:latin typeface="Alatsi Bold"/>
              </a:rPr>
              <a:t>Cost-Efficient Solution with High Performance:</a:t>
            </a:r>
          </a:p>
        </p:txBody>
      </p:sp>
      <p:sp>
        <p:nvSpPr>
          <p:cNvPr name="Freeform 4" id="4"/>
          <p:cNvSpPr/>
          <p:nvPr/>
        </p:nvSpPr>
        <p:spPr>
          <a:xfrm flipH="false" flipV="false" rot="0">
            <a:off x="13764167" y="637964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411959" y="6392543"/>
            <a:ext cx="13047734" cy="2251971"/>
          </a:xfrm>
          <a:prstGeom prst="rect">
            <a:avLst/>
          </a:prstGeom>
        </p:spPr>
        <p:txBody>
          <a:bodyPr anchor="t" rtlCol="false" tIns="0" lIns="0" bIns="0" rIns="0">
            <a:spAutoFit/>
          </a:bodyPr>
          <a:lstStyle/>
          <a:p>
            <a:pPr>
              <a:lnSpc>
                <a:spcPts val="4504"/>
              </a:lnSpc>
            </a:pPr>
            <a:r>
              <a:rPr lang="en-US" sz="3217">
                <a:solidFill>
                  <a:srgbClr val="000000"/>
                </a:solidFill>
                <a:latin typeface="Alatsi Bold"/>
              </a:rPr>
              <a:t>By reducing the need for manual annotation and utilizing synthetic data generation, it significantly lowers the overall costs associated with dataset creation while maintaining high performance in object detection tasks.</a:t>
            </a:r>
          </a:p>
        </p:txBody>
      </p:sp>
      <p:sp>
        <p:nvSpPr>
          <p:cNvPr name="TextBox 6" id="6"/>
          <p:cNvSpPr txBox="true"/>
          <p:nvPr/>
        </p:nvSpPr>
        <p:spPr>
          <a:xfrm rot="0">
            <a:off x="2411959" y="866775"/>
            <a:ext cx="13464081"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UNIQUENESS IN SOLUTION</a:t>
            </a:r>
          </a:p>
        </p:txBody>
      </p:sp>
      <p:grpSp>
        <p:nvGrpSpPr>
          <p:cNvPr name="Group 7" id="7"/>
          <p:cNvGrpSpPr/>
          <p:nvPr/>
        </p:nvGrpSpPr>
        <p:grpSpPr>
          <a:xfrm rot="0">
            <a:off x="1547891" y="5719814"/>
            <a:ext cx="516960" cy="51696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547891" y="3217015"/>
            <a:ext cx="516960" cy="51696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AutoShape 13" id="13"/>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14" id="14"/>
          <p:cNvSpPr/>
          <p:nvPr/>
        </p:nvSpPr>
        <p:spPr>
          <a:xfrm>
            <a:off x="11430169" y="9061267"/>
            <a:ext cx="7105264" cy="19050"/>
          </a:xfrm>
          <a:prstGeom prst="line">
            <a:avLst/>
          </a:prstGeom>
          <a:ln cap="flat" w="114300">
            <a:solidFill>
              <a:srgbClr val="9FC3D0"/>
            </a:solidFill>
            <a:prstDash val="solid"/>
            <a:headEnd type="none" len="sm" w="sm"/>
            <a:tailEnd type="none" len="sm" w="sm"/>
          </a:ln>
        </p:spPr>
      </p:sp>
      <p:grpSp>
        <p:nvGrpSpPr>
          <p:cNvPr name="Group 15" id="15"/>
          <p:cNvGrpSpPr/>
          <p:nvPr/>
        </p:nvGrpSpPr>
        <p:grpSpPr>
          <a:xfrm rot="0">
            <a:off x="15859155" y="0"/>
            <a:ext cx="1562612" cy="1673225"/>
            <a:chOff x="0" y="0"/>
            <a:chExt cx="2083482" cy="2230967"/>
          </a:xfrm>
        </p:grpSpPr>
        <p:grpSp>
          <p:nvGrpSpPr>
            <p:cNvPr name="Group 16" id="16"/>
            <p:cNvGrpSpPr/>
            <p:nvPr/>
          </p:nvGrpSpPr>
          <p:grpSpPr>
            <a:xfrm rot="0">
              <a:off x="75599" y="0"/>
              <a:ext cx="1932284" cy="2230967"/>
              <a:chOff x="0" y="0"/>
              <a:chExt cx="703982" cy="812800"/>
            </a:xfrm>
          </p:grpSpPr>
          <p:sp>
            <p:nvSpPr>
              <p:cNvPr name="Freeform 17" id="1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8" id="1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9</a:t>
              </a:r>
            </a:p>
          </p:txBody>
        </p:sp>
      </p:grpSp>
      <p:sp>
        <p:nvSpPr>
          <p:cNvPr name="Freeform 20" id="20"/>
          <p:cNvSpPr/>
          <p:nvPr/>
        </p:nvSpPr>
        <p:spPr>
          <a:xfrm flipH="false" flipV="false" rot="0">
            <a:off x="-3657600" y="-40227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1" id="21"/>
          <p:cNvSpPr txBox="true"/>
          <p:nvPr/>
        </p:nvSpPr>
        <p:spPr>
          <a:xfrm rot="0">
            <a:off x="1940816" y="3939626"/>
            <a:ext cx="14406368" cy="1203874"/>
          </a:xfrm>
          <a:prstGeom prst="rect">
            <a:avLst/>
          </a:prstGeom>
        </p:spPr>
        <p:txBody>
          <a:bodyPr anchor="t" rtlCol="false" tIns="0" lIns="0" bIns="0" rIns="0">
            <a:spAutoFit/>
          </a:bodyPr>
          <a:lstStyle/>
          <a:p>
            <a:pPr algn="ctr">
              <a:lnSpc>
                <a:spcPts val="4849"/>
              </a:lnSpc>
              <a:spcBef>
                <a:spcPct val="0"/>
              </a:spcBef>
            </a:pPr>
            <a:r>
              <a:rPr lang="en-US" sz="3464">
                <a:solidFill>
                  <a:srgbClr val="000000"/>
                </a:solidFill>
                <a:latin typeface="Abhaya Libre"/>
              </a:rPr>
              <a:t>This approach enhances the model's robustness against adversarial attacks, a critical aspect often overlooked in conventional object detection pipelines.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DAGBhhDVTxI</dc:identifier>
  <dcterms:modified xsi:type="dcterms:W3CDTF">2011-08-01T06:04:30Z</dcterms:modified>
  <cp:revision>1</cp:revision>
  <dc:title>ANISHA A</dc:title>
</cp:coreProperties>
</file>